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309" r:id="rId2"/>
    <p:sldId id="310" r:id="rId3"/>
    <p:sldId id="321" r:id="rId4"/>
    <p:sldId id="322" r:id="rId5"/>
    <p:sldId id="324" r:id="rId6"/>
    <p:sldId id="326" r:id="rId7"/>
    <p:sldId id="344" r:id="rId8"/>
    <p:sldId id="345" r:id="rId9"/>
    <p:sldId id="337" r:id="rId10"/>
    <p:sldId id="346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34" r:id="rId22"/>
    <p:sldId id="335" r:id="rId23"/>
    <p:sldId id="338" r:id="rId24"/>
    <p:sldId id="339" r:id="rId25"/>
    <p:sldId id="342" r:id="rId26"/>
  </p:sldIdLst>
  <p:sldSz cx="118872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WLEND" initials="Z" lastIdx="1" clrIdx="0">
    <p:extLst>
      <p:ext uri="{19B8F6BF-5375-455C-9EA6-DF929625EA0E}">
        <p15:presenceInfo xmlns:p15="http://schemas.microsoft.com/office/powerpoint/2012/main" userId="ZUWLE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000"/>
    <a:srgbClr val="FF66CC"/>
    <a:srgbClr val="CC3399"/>
    <a:srgbClr val="FF6600"/>
    <a:srgbClr val="FF0000"/>
    <a:srgbClr val="FF3399"/>
    <a:srgbClr val="008080"/>
    <a:srgbClr val="33CC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3587744271371665"/>
          <c:y val="1.665029578114682E-2"/>
          <c:w val="0.53593667833245684"/>
          <c:h val="0.9667771945173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rgbClr val="028BFD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61B-492C-8581-31222DD4F3A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1B-492C-8581-31222DD4F3A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61B-492C-8581-31222DD4F3A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61B-492C-8581-31222DD4F3A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61B-492C-8581-31222DD4F3A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761B-492C-8581-31222DD4F3A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61B-492C-8581-31222DD4F3A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61B-492C-8581-31222DD4F3AD}"/>
              </c:ext>
            </c:extLst>
          </c:dPt>
          <c:dPt>
            <c:idx val="8"/>
            <c:invertIfNegative val="0"/>
            <c:bubble3D val="0"/>
            <c:spPr>
              <a:solidFill>
                <a:srgbClr val="028BF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1B-492C-8581-31222DD4F3A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761B-492C-8581-31222DD4F3A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761B-492C-8581-31222DD4F3A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761B-492C-8581-31222DD4F3A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761B-492C-8581-31222DD4F3A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761B-492C-8581-31222DD4F3AD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761B-492C-8581-31222DD4F3AD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761B-492C-8581-31222DD4F3AD}"/>
              </c:ext>
            </c:extLst>
          </c:dPt>
          <c:dPt>
            <c:idx val="1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761B-492C-8581-31222DD4F3AD}"/>
              </c:ext>
            </c:extLst>
          </c:dPt>
          <c:dPt>
            <c:idx val="1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761B-492C-8581-31222DD4F3AD}"/>
              </c:ext>
            </c:extLst>
          </c:dPt>
          <c:dPt>
            <c:idx val="1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761B-492C-8581-31222DD4F3AD}"/>
              </c:ext>
            </c:extLst>
          </c:dPt>
          <c:dPt>
            <c:idx val="1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761B-492C-8581-31222DD4F3AD}"/>
              </c:ext>
            </c:extLst>
          </c:dPt>
          <c:dPt>
            <c:idx val="2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761B-492C-8581-31222DD4F3AD}"/>
              </c:ext>
            </c:extLst>
          </c:dPt>
          <c:dPt>
            <c:idx val="2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761B-492C-8581-31222DD4F3AD}"/>
              </c:ext>
            </c:extLst>
          </c:dPt>
          <c:dPt>
            <c:idx val="2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761B-492C-8581-31222DD4F3AD}"/>
              </c:ext>
            </c:extLst>
          </c:dPt>
          <c:dPt>
            <c:idx val="2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761B-492C-8581-31222DD4F3AD}"/>
              </c:ext>
            </c:extLst>
          </c:dPt>
          <c:dPt>
            <c:idx val="2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761B-492C-8581-31222DD4F3AD}"/>
              </c:ext>
            </c:extLst>
          </c:dPt>
          <c:dPt>
            <c:idx val="2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761B-492C-8581-31222DD4F3AD}"/>
              </c:ext>
            </c:extLst>
          </c:dPt>
          <c:dPt>
            <c:idx val="2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761B-492C-8581-31222DD4F3AD}"/>
              </c:ext>
            </c:extLst>
          </c:dPt>
          <c:dPt>
            <c:idx val="2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761B-492C-8581-31222DD4F3AD}"/>
              </c:ext>
            </c:extLst>
          </c:dPt>
          <c:dPt>
            <c:idx val="2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D-761B-492C-8581-31222DD4F3AD}"/>
              </c:ext>
            </c:extLst>
          </c:dPt>
          <c:dPt>
            <c:idx val="2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E-761B-492C-8581-31222DD4F3AD}"/>
              </c:ext>
            </c:extLst>
          </c:dPt>
          <c:dPt>
            <c:idx val="3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F-761B-492C-8581-31222DD4F3AD}"/>
              </c:ext>
            </c:extLst>
          </c:dPt>
          <c:dPt>
            <c:idx val="3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0-761B-492C-8581-31222DD4F3AD}"/>
              </c:ext>
            </c:extLst>
          </c:dPt>
          <c:dPt>
            <c:idx val="3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761B-492C-8581-31222DD4F3AD}"/>
              </c:ext>
            </c:extLst>
          </c:dPt>
          <c:dPt>
            <c:idx val="3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761B-492C-8581-31222DD4F3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Sheet1!$A$2:$A$35</c:f>
              <c:strCache>
                <c:ptCount val="34"/>
                <c:pt idx="0">
                  <c:v>Gorontalo (34)</c:v>
                </c:pt>
                <c:pt idx="1">
                  <c:v>Sulawesi Barat (33)</c:v>
                </c:pt>
                <c:pt idx="2">
                  <c:v>Maluku (32)</c:v>
                </c:pt>
                <c:pt idx="3">
                  <c:v>Maluku Utara (31)</c:v>
                </c:pt>
                <c:pt idx="4">
                  <c:v>Bengkulu (30)</c:v>
                </c:pt>
                <c:pt idx="5">
                  <c:v>Papua Barat (29)</c:v>
                </c:pt>
                <c:pt idx="6">
                  <c:v>Kep. Bangka Belitung (28)</c:v>
                </c:pt>
                <c:pt idx="7">
                  <c:v>Nusa Tenggara Timur (27)</c:v>
                </c:pt>
                <c:pt idx="8">
                  <c:v>Kalimantan Utara (26)</c:v>
                </c:pt>
                <c:pt idx="9">
                  <c:v>Sulawesi Tenggara (25)</c:v>
                </c:pt>
                <c:pt idx="10">
                  <c:v>Sulawesi Utara (24)</c:v>
                </c:pt>
                <c:pt idx="11">
                  <c:v>Nusa Tenggara Barat (23)</c:v>
                </c:pt>
                <c:pt idx="12">
                  <c:v>DI Yogyakarta (22)</c:v>
                </c:pt>
                <c:pt idx="13">
                  <c:v>Kalimantan Tengah (21)</c:v>
                </c:pt>
                <c:pt idx="14">
                  <c:v>Aceh (20)</c:v>
                </c:pt>
                <c:pt idx="15">
                  <c:v>Kalimantan Selatan (19)</c:v>
                </c:pt>
                <c:pt idx="16">
                  <c:v>Bali (18)</c:v>
                </c:pt>
                <c:pt idx="17">
                  <c:v>Kalimantan Barat (17)</c:v>
                </c:pt>
                <c:pt idx="18">
                  <c:v>Papua (16)</c:v>
                </c:pt>
                <c:pt idx="19">
                  <c:v>Jambi (15)</c:v>
                </c:pt>
                <c:pt idx="20">
                  <c:v>Sulawesi Tengah (14)</c:v>
                </c:pt>
                <c:pt idx="21">
                  <c:v>Sumatra Barat (13)</c:v>
                </c:pt>
                <c:pt idx="22">
                  <c:v>Kepulauan Riau (12)</c:v>
                </c:pt>
                <c:pt idx="23">
                  <c:v>Lampung (11)</c:v>
                </c:pt>
                <c:pt idx="24">
                  <c:v>Sumatra Selatan (10)</c:v>
                </c:pt>
                <c:pt idx="25">
                  <c:v>Sulawesi Selatan (9)</c:v>
                </c:pt>
                <c:pt idx="26">
                  <c:v>Banten (8)</c:v>
                </c:pt>
                <c:pt idx="27">
                  <c:v>Kalimantan Timur (7)</c:v>
                </c:pt>
                <c:pt idx="28">
                  <c:v>Riau (6)</c:v>
                </c:pt>
                <c:pt idx="29">
                  <c:v>Sumatra Utara (5)</c:v>
                </c:pt>
                <c:pt idx="30">
                  <c:v>Jawa Tengah (4)</c:v>
                </c:pt>
                <c:pt idx="31">
                  <c:v>Jawa Barat (3)</c:v>
                </c:pt>
                <c:pt idx="32">
                  <c:v>Jawa Timur (2)</c:v>
                </c:pt>
                <c:pt idx="33">
                  <c:v>DKI Jakarta (1)</c:v>
                </c:pt>
              </c:strCache>
            </c:strRef>
          </c:cat>
          <c:val>
            <c:numRef>
              <c:f>Sheet1!$B$2:$B$35</c:f>
              <c:numCache>
                <c:formatCode>0.00</c:formatCode>
                <c:ptCount val="34"/>
                <c:pt idx="0">
                  <c:v>0.26137239738416135</c:v>
                </c:pt>
                <c:pt idx="1">
                  <c:v>0.2824662803878365</c:v>
                </c:pt>
                <c:pt idx="2">
                  <c:v>0.2840238821500658</c:v>
                </c:pt>
                <c:pt idx="3">
                  <c:v>0.29982405860290806</c:v>
                </c:pt>
                <c:pt idx="4">
                  <c:v>0.46380066371623568</c:v>
                </c:pt>
                <c:pt idx="5">
                  <c:v>0.49156595177502249</c:v>
                </c:pt>
                <c:pt idx="6">
                  <c:v>0.50869729440171629</c:v>
                </c:pt>
                <c:pt idx="7">
                  <c:v>0.65489562319858829</c:v>
                </c:pt>
                <c:pt idx="8">
                  <c:v>0.65505290108643033</c:v>
                </c:pt>
                <c:pt idx="9">
                  <c:v>0.82705447038176827</c:v>
                </c:pt>
                <c:pt idx="10">
                  <c:v>0.82970358323993898</c:v>
                </c:pt>
                <c:pt idx="11">
                  <c:v>0.83389563903139774</c:v>
                </c:pt>
                <c:pt idx="12">
                  <c:v>0.86342594490848801</c:v>
                </c:pt>
                <c:pt idx="13">
                  <c:v>0.98462704176554405</c:v>
                </c:pt>
                <c:pt idx="14">
                  <c:v>1.1082712021617525</c:v>
                </c:pt>
                <c:pt idx="15">
                  <c:v>1.1625169193693645</c:v>
                </c:pt>
                <c:pt idx="16">
                  <c:v>1.2640988436822951</c:v>
                </c:pt>
                <c:pt idx="17">
                  <c:v>1.3415470090001289</c:v>
                </c:pt>
                <c:pt idx="18">
                  <c:v>1.3773164221092442</c:v>
                </c:pt>
                <c:pt idx="19">
                  <c:v>1.4155169691262532</c:v>
                </c:pt>
                <c:pt idx="20">
                  <c:v>1.465825675986226</c:v>
                </c:pt>
                <c:pt idx="21">
                  <c:v>1.4775318584450419</c:v>
                </c:pt>
                <c:pt idx="22">
                  <c:v>1.5838024640163695</c:v>
                </c:pt>
                <c:pt idx="23">
                  <c:v>2.2853269289994298</c:v>
                </c:pt>
                <c:pt idx="24">
                  <c:v>2.9620755296972274</c:v>
                </c:pt>
                <c:pt idx="25">
                  <c:v>3.3128322870483222</c:v>
                </c:pt>
                <c:pt idx="26">
                  <c:v>3.8652115064130284</c:v>
                </c:pt>
                <c:pt idx="27">
                  <c:v>4.1772726231422554</c:v>
                </c:pt>
                <c:pt idx="28">
                  <c:v>5.0492861422052702</c:v>
                </c:pt>
                <c:pt idx="29">
                  <c:v>5.0956925481839699</c:v>
                </c:pt>
                <c:pt idx="30">
                  <c:v>8.3865342128302753</c:v>
                </c:pt>
                <c:pt idx="31">
                  <c:v>12.947155924065251</c:v>
                </c:pt>
                <c:pt idx="32">
                  <c:v>14.575526113345076</c:v>
                </c:pt>
                <c:pt idx="33">
                  <c:v>16.906253088143139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761B-492C-8581-31222DD4F3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6361784"/>
        <c:axId val="196362168"/>
      </c:barChart>
      <c:catAx>
        <c:axId val="1963617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96362168"/>
        <c:crosses val="autoZero"/>
        <c:auto val="1"/>
        <c:lblAlgn val="ctr"/>
        <c:lblOffset val="1"/>
        <c:noMultiLvlLbl val="0"/>
      </c:catAx>
      <c:valAx>
        <c:axId val="196362168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196361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77777777777E-2"/>
          <c:y val="0"/>
          <c:w val="0.96684153543307083"/>
          <c:h val="0.862018313922291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Sulawesi Selatan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3.201880493848807E-2"/>
                  <c:y val="-0.115450474957329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842627814816286E-2"/>
                  <c:y val="-8.80553122565329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4279805473620803E-2"/>
                  <c:y val="-0.13049389542365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3858067096700084E-2"/>
                  <c:y val="7.76986086214727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Fira Sans" panose="020B0503050000020004" pitchFamily="34" charset="0"/>
                      <a:ea typeface="Fira Sans" panose="020B0503050000020004" pitchFamily="34" charset="0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Tw I-2020</c:v>
                </c:pt>
                <c:pt idx="6">
                  <c:v>Tw II-2020</c:v>
                </c:pt>
                <c:pt idx="7">
                  <c:v>Tw III-2020</c:v>
                </c:pt>
                <c:pt idx="8">
                  <c:v>Tw IV-2020</c:v>
                </c:pt>
                <c:pt idx="9">
                  <c:v>Tw I-2021</c:v>
                </c:pt>
                <c:pt idx="10">
                  <c:v>Tw II-2021</c:v>
                </c:pt>
                <c:pt idx="11">
                  <c:v>Tw III-2021</c:v>
                </c:pt>
              </c:strCache>
            </c:strRef>
          </c:cat>
          <c:val>
            <c:numRef>
              <c:f>Sheet1!$B$2:$B$17</c:f>
              <c:numCache>
                <c:formatCode>0.00</c:formatCode>
                <c:ptCount val="12"/>
                <c:pt idx="0">
                  <c:v>7.19</c:v>
                </c:pt>
                <c:pt idx="1">
                  <c:v>7.42</c:v>
                </c:pt>
                <c:pt idx="2">
                  <c:v>7.21</c:v>
                </c:pt>
                <c:pt idx="3">
                  <c:v>7.04</c:v>
                </c:pt>
                <c:pt idx="4">
                  <c:v>6.91</c:v>
                </c:pt>
                <c:pt idx="5">
                  <c:v>3.05</c:v>
                </c:pt>
                <c:pt idx="6">
                  <c:v>-3.87</c:v>
                </c:pt>
                <c:pt idx="7">
                  <c:v>-1.1000000000000001</c:v>
                </c:pt>
                <c:pt idx="8">
                  <c:v>-0.62</c:v>
                </c:pt>
                <c:pt idx="9">
                  <c:v>-0.21</c:v>
                </c:pt>
                <c:pt idx="10">
                  <c:v>7.68</c:v>
                </c:pt>
                <c:pt idx="11">
                  <c:v>3.24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4B7A-4D75-BF7F-81E7C36929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Nasional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5.4491907261592198E-2"/>
                  <c:y val="9.92211624101981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5323230427617966E-2"/>
                  <c:y val="0.102618919070257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489642290044317E-2"/>
                  <c:y val="0.1665493412318926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4719549163654322E-2"/>
                  <c:y val="0.102281219258774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151676458622551E-2"/>
                  <c:y val="-8.6478112420509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B7A-4D75-BF7F-81E7C369292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Fira Sans" panose="020B0503050000020004" pitchFamily="34" charset="0"/>
                    <a:ea typeface="Fira Sans" panose="020B0503050000020004" pitchFamily="34" charset="0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Tw I-2020</c:v>
                </c:pt>
                <c:pt idx="6">
                  <c:v>Tw II-2020</c:v>
                </c:pt>
                <c:pt idx="7">
                  <c:v>Tw III-2020</c:v>
                </c:pt>
                <c:pt idx="8">
                  <c:v>Tw IV-2020</c:v>
                </c:pt>
                <c:pt idx="9">
                  <c:v>Tw I-2021</c:v>
                </c:pt>
                <c:pt idx="10">
                  <c:v>Tw II-2021</c:v>
                </c:pt>
                <c:pt idx="11">
                  <c:v>Tw III-2021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2"/>
                <c:pt idx="0">
                  <c:v>4.88</c:v>
                </c:pt>
                <c:pt idx="1">
                  <c:v>5.03</c:v>
                </c:pt>
                <c:pt idx="2">
                  <c:v>5.07</c:v>
                </c:pt>
                <c:pt idx="3">
                  <c:v>5.17</c:v>
                </c:pt>
                <c:pt idx="4">
                  <c:v>5.0199999999999996</c:v>
                </c:pt>
                <c:pt idx="5">
                  <c:v>2.97</c:v>
                </c:pt>
                <c:pt idx="6">
                  <c:v>-5.32</c:v>
                </c:pt>
                <c:pt idx="7">
                  <c:v>-3.49</c:v>
                </c:pt>
                <c:pt idx="8">
                  <c:v>-2.19</c:v>
                </c:pt>
                <c:pt idx="9">
                  <c:v>-0.71</c:v>
                </c:pt>
                <c:pt idx="10">
                  <c:v>7.07</c:v>
                </c:pt>
                <c:pt idx="11">
                  <c:v>3.51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4B7A-4D75-BF7F-81E7C36929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5400000" scaled="1"/>
              </a:gradFill>
              <a:prstDash val="dash"/>
              <a:round/>
            </a:ln>
            <a:effectLst/>
          </c:spPr>
        </c:dropLines>
        <c:marker val="1"/>
        <c:smooth val="0"/>
        <c:axId val="196811376"/>
        <c:axId val="196811760"/>
      </c:lineChart>
      <c:catAx>
        <c:axId val="19681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pPr>
            <a:endParaRPr lang="en-US"/>
          </a:p>
        </c:txPr>
        <c:crossAx val="196811760"/>
        <c:crosses val="autoZero"/>
        <c:auto val="1"/>
        <c:lblAlgn val="ctr"/>
        <c:lblOffset val="100"/>
        <c:noMultiLvlLbl val="0"/>
      </c:catAx>
      <c:valAx>
        <c:axId val="196811760"/>
        <c:scaling>
          <c:orientation val="minMax"/>
          <c:max val="12"/>
        </c:scaling>
        <c:delete val="1"/>
        <c:axPos val="l"/>
        <c:numFmt formatCode="0" sourceLinked="0"/>
        <c:majorTickMark val="out"/>
        <c:minorTickMark val="none"/>
        <c:tickLblPos val="nextTo"/>
        <c:crossAx val="19681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667358884196482E-2"/>
          <c:y val="0.57094495804157619"/>
          <c:w val="0.40520053532706596"/>
          <c:h val="0.20847242855592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024214249183232E-2"/>
          <c:y val="0.17076822415906259"/>
          <c:w val="0.96090628892232555"/>
          <c:h val="0.6802225546423240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Lainnya</c:v>
                </c:pt>
              </c:strCache>
            </c:strRef>
          </c:tx>
          <c:spPr>
            <a:solidFill>
              <a:srgbClr val="CC706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6.3848762970690924E-17"/>
                  <c:y val="1.27946172041537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094267367941334E-2"/>
                  <c:y val="-2.7292653241440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Sheet1!$C$2:$C$4</c:f>
              <c:numCache>
                <c:formatCode>#,##0.00</c:formatCode>
                <c:ptCount val="3"/>
                <c:pt idx="0">
                  <c:v>-0.87042378628680128</c:v>
                </c:pt>
                <c:pt idx="1">
                  <c:v>3.85866988473982</c:v>
                </c:pt>
                <c:pt idx="2">
                  <c:v>-0.11243403793848716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7E-42CB-A895-5305512941B2}"/>
            </c:ext>
          </c:extLst>
        </c:ser>
        <c:ser>
          <c:idx val="0"/>
          <c:order val="1"/>
          <c:tx>
            <c:strRef>
              <c:f>Sheet1!$D$1</c:f>
              <c:strCache>
                <c:ptCount val="1"/>
                <c:pt idx="0">
                  <c:v>Industri Pengolahan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0"/>
              <c:layout>
                <c:manualLayout>
                  <c:x val="0.17762816553936311"/>
                  <c:y val="2.127533436686986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F7964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30711603552345"/>
                  <c:y val="-2.34680306527386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F79646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Sheet1!$D$2:$D$4</c:f>
              <c:numCache>
                <c:formatCode>#,##0.00</c:formatCode>
                <c:ptCount val="3"/>
                <c:pt idx="0">
                  <c:v>-0.25138359932228144</c:v>
                </c:pt>
                <c:pt idx="1">
                  <c:v>0.55351600414791935</c:v>
                </c:pt>
                <c:pt idx="2">
                  <c:v>0.22782796035132763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D7E-42CB-A895-5305512941B2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Informasi Komunikasi</c:v>
                </c:pt>
              </c:strCache>
            </c:strRef>
          </c:tx>
          <c:spPr>
            <a:solidFill>
              <a:srgbClr val="8BC43E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5324291589982736"/>
                  <c:y val="-6.3983871858936545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453252667256672"/>
                  <c:y val="-6.611728338768889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B050"/>
                      </a:solidFill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Sheet1!$E$2:$E$4</c:f>
              <c:numCache>
                <c:formatCode>#,##0.00</c:formatCode>
                <c:ptCount val="3"/>
                <c:pt idx="0">
                  <c:v>0.82632467193134107</c:v>
                </c:pt>
                <c:pt idx="1">
                  <c:v>0.52930217180733741</c:v>
                </c:pt>
                <c:pt idx="2">
                  <c:v>0.3813967899798929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D7E-42CB-A895-5305512941B2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Perdagangan</c:v>
                </c:pt>
              </c:strCache>
            </c:strRef>
          </c:tx>
          <c:spPr>
            <a:solidFill>
              <a:srgbClr val="FFFF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14979510492857714"/>
                  <c:y val="-4.69239692303713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  <a:effectLst/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Sheet1!$F$2:$F$4</c:f>
              <c:numCache>
                <c:formatCode>#,##0.00</c:formatCode>
                <c:ptCount val="3"/>
                <c:pt idx="0">
                  <c:v>-0.15568646249877371</c:v>
                </c:pt>
                <c:pt idx="1">
                  <c:v>1.0634913265090868</c:v>
                </c:pt>
                <c:pt idx="2">
                  <c:v>0.50440584920414511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D7E-42CB-A895-5305512941B2}"/>
            </c:ext>
          </c:extLst>
        </c:ser>
        <c:ser>
          <c:idx val="2"/>
          <c:order val="4"/>
          <c:tx>
            <c:strRef>
              <c:f>Sheet1!$G$1</c:f>
              <c:strCache>
                <c:ptCount val="1"/>
                <c:pt idx="0">
                  <c:v>Konstruksi</c:v>
                </c:pt>
              </c:strCache>
            </c:strRef>
          </c:tx>
          <c:spPr>
            <a:solidFill>
              <a:srgbClr val="00ADEF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545088642028204E-2"/>
                  <c:y val="-6.18492847117711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372953329402617"/>
                  <c:y val="-4.26581538457925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282789074585261"/>
                  <c:y val="-2.132907692289605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ADEF"/>
                    </a:solidFill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Sheet1!$G$2:$G$4</c:f>
              <c:numCache>
                <c:formatCode>#,##0.00</c:formatCode>
                <c:ptCount val="3"/>
                <c:pt idx="0">
                  <c:v>0.10605136443906769</c:v>
                </c:pt>
                <c:pt idx="1">
                  <c:v>0.92137231267831377</c:v>
                </c:pt>
                <c:pt idx="2">
                  <c:v>0.57859225465824482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D7E-42CB-A895-5305512941B2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Pertanian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2366805174336019"/>
                  <c:y val="-5.3322692307240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153690847425813"/>
                  <c:y val="-7.0385953845557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93442836544905"/>
                  <c:y val="-1.4930353846027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1D7E-42CB-A895-5305512941B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62993E"/>
                    </a:solidFill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Sheet1!$H$2:$H$4</c:f>
              <c:numCache>
                <c:formatCode>#,##0.00</c:formatCode>
                <c:ptCount val="3"/>
                <c:pt idx="0">
                  <c:v>-0.7584339831318837</c:v>
                </c:pt>
                <c:pt idx="1">
                  <c:v>0.75011386780441558</c:v>
                </c:pt>
                <c:pt idx="2">
                  <c:v>1.663818745110033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1D7E-42CB-A895-530551294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6642880"/>
        <c:axId val="196643264"/>
      </c:barChart>
      <c:catAx>
        <c:axId val="19664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endParaRPr lang="en-US"/>
          </a:p>
        </c:txPr>
        <c:crossAx val="196643264"/>
        <c:crosses val="autoZero"/>
        <c:auto val="1"/>
        <c:lblAlgn val="ctr"/>
        <c:lblOffset val="350"/>
        <c:noMultiLvlLbl val="0"/>
      </c:catAx>
      <c:valAx>
        <c:axId val="196643264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9664288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1.966960888299954E-2"/>
          <c:y val="0.12623101943078907"/>
          <c:w val="0.34124138514634306"/>
          <c:h val="0.271197029783284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811278054528903E-2"/>
          <c:y val="6.2303261054712102E-2"/>
          <c:w val="0.92224502601400049"/>
          <c:h val="0.650865520043641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Lainnya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-0.12395033961633954"/>
                  <c:y val="-4.260297544537164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C00000"/>
                      </a:solidFill>
                      <a:effectLst/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014939689546202"/>
                  <c:y val="-2.3425903381312077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C00000"/>
                      </a:solidFill>
                      <a:effectLst/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463699521820628E-2"/>
                  <c:y val="-5.3239462180961247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C00000"/>
                      </a:solidFill>
                      <a:effectLst/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-0.22012645516792195</c:v>
                </c:pt>
                <c:pt idx="1">
                  <c:v>-1.7312449558317107</c:v>
                </c:pt>
                <c:pt idx="2">
                  <c:v>-0.64075879158145943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85-45C8-A59D-CE4F9CFCCA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Konsumsi Pemerintah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layout>
                <c:manualLayout>
                  <c:x val="0.13252926469687201"/>
                  <c:y val="-3.62114221046837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0AD47"/>
                      </a:solidFill>
                      <a:effectLst/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017848632018769"/>
                  <c:y val="-1.27701914027518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0AD47"/>
                      </a:solidFill>
                      <a:effectLst/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706420963765402"/>
                  <c:y val="-3.6065999421999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en-US" sz="1800" b="1" i="0" u="none" strike="noStrike" kern="1200" baseline="0">
                      <a:solidFill>
                        <a:srgbClr val="70AD47"/>
                      </a:solidFill>
                      <a:effectLst/>
                      <a:latin typeface="Arial Narrow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rgbClr val="70AD47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Sheet1!$C$2:$C$5</c:f>
              <c:numCache>
                <c:formatCode>#,##0.00</c:formatCode>
                <c:ptCount val="3"/>
                <c:pt idx="0">
                  <c:v>-0.24137087052061243</c:v>
                </c:pt>
                <c:pt idx="1">
                  <c:v>1.4896592198232166</c:v>
                </c:pt>
                <c:pt idx="2">
                  <c:v>8.2508964833299836E-2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85-45C8-A59D-CE4F9CFCCA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Ekspor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3204086457259628"/>
                  <c:y val="-5.9643427607598949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 Narrow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187087476081542"/>
                  <c:y val="-4.4731480454906304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 Narrow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531312642771976"/>
                  <c:y val="4.2597608056852643E-2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u="none" strike="noStrike">
                      <a:solidFill>
                        <a:schemeClr val="accent4">
                          <a:lumMod val="50000"/>
                        </a:schemeClr>
                      </a:solidFill>
                      <a:effectLst/>
                      <a:latin typeface="Arial Narrow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  <c:pt idx="0">
                  <c:v>0.12778902983341742</c:v>
                </c:pt>
                <c:pt idx="1">
                  <c:v>1.1093019108732629</c:v>
                </c:pt>
                <c:pt idx="2">
                  <c:v>1.0618352928749668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F85-45C8-A59D-CE4F9CFCCA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PMTB</c:v>
                </c:pt>
              </c:strCache>
            </c:strRef>
          </c:tx>
          <c:spPr>
            <a:solidFill>
              <a:schemeClr val="accent3"/>
            </a:solidFill>
            <a:ln w="571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544519914742119E-2"/>
                  <c:y val="-7.45563811456388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F85-45C8-A59D-CE4F9CFCCA5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3049016949579975"/>
                  <c:y val="-2.129501746342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F85-45C8-A59D-CE4F9CFCCA5B}"/>
                </c:ext>
                <c:ext xmlns:c15="http://schemas.microsoft.com/office/drawing/2012/chart" uri="{CE6537A1-D6FC-4f65-9D91-7224C49458BB}">
                  <c15:layout>
                    <c:manualLayout>
                      <c:w val="0.10203806592164988"/>
                      <c:h val="5.0376425618702939E-2"/>
                    </c:manualLayout>
                  </c15:layout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effectLst/>
                    <a:latin typeface="Arial Narrow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3"/>
                <c:pt idx="0">
                  <c:v>0.53605498579689503</c:v>
                </c:pt>
                <c:pt idx="1">
                  <c:v>2.8621234287093928</c:v>
                </c:pt>
                <c:pt idx="2">
                  <c:v>1.3435280129082894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F85-45C8-A59D-CE4F9CFCCA5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Konsumsi Rumah Tangga</c:v>
                </c:pt>
              </c:strCache>
            </c:strRef>
          </c:tx>
          <c:spPr>
            <a:solidFill>
              <a:srgbClr val="00ACEE"/>
            </a:solidFill>
            <a:ln w="57150">
              <a:noFill/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Triwulan III-2020</c:v>
                </c:pt>
                <c:pt idx="1">
                  <c:v>Triwulan II-2021</c:v>
                </c:pt>
                <c:pt idx="2">
                  <c:v>Triwulan III-2021</c:v>
                </c:pt>
              </c:strCache>
            </c:strRef>
          </c:cat>
          <c:val>
            <c:numRef>
              <c:f>Sheet1!$F$2:$F$5</c:f>
              <c:numCache>
                <c:formatCode>#,##0.00</c:formatCode>
                <c:ptCount val="3"/>
                <c:pt idx="0" formatCode="0.00">
                  <c:v>-1.31</c:v>
                </c:pt>
                <c:pt idx="1">
                  <c:v>3.9466259641127839</c:v>
                </c:pt>
                <c:pt idx="2">
                  <c:v>1.3964940823300418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F85-45C8-A59D-CE4F9CFCC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391256"/>
        <c:axId val="194391648"/>
      </c:barChart>
      <c:catAx>
        <c:axId val="194391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600" b="1">
                <a:latin typeface="Arial Narrow" panose="020B0606020202030204" pitchFamily="34" charset="0"/>
              </a:defRPr>
            </a:pPr>
            <a:endParaRPr lang="en-US"/>
          </a:p>
        </c:txPr>
        <c:crossAx val="194391648"/>
        <c:crosses val="autoZero"/>
        <c:auto val="1"/>
        <c:lblAlgn val="ctr"/>
        <c:lblOffset val="100"/>
        <c:noMultiLvlLbl val="0"/>
      </c:catAx>
      <c:valAx>
        <c:axId val="194391648"/>
        <c:scaling>
          <c:orientation val="minMax"/>
          <c:max val="8"/>
        </c:scaling>
        <c:delete val="1"/>
        <c:axPos val="l"/>
        <c:numFmt formatCode="General" sourceLinked="1"/>
        <c:majorTickMark val="out"/>
        <c:minorTickMark val="none"/>
        <c:tickLblPos val="nextTo"/>
        <c:crossAx val="194391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514313119378925E-2"/>
          <c:y val="0.8285336222919355"/>
          <c:w val="0.84461163040242648"/>
          <c:h val="0.14231143253949016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 (Body)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8FF0-3321-4663-8C03-F50C2DE39263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08004-00DF-41D5-BB74-407E16017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2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129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0670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3789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S_0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40523F0-00CA-4928-BAE9-94101847A6F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43603" y="0"/>
            <a:ext cx="5943598" cy="7772400"/>
          </a:xfrm>
          <a:custGeom>
            <a:avLst/>
            <a:gdLst>
              <a:gd name="connsiteX0" fmla="*/ 0 w 4343399"/>
              <a:gd name="connsiteY0" fmla="*/ 0 h 5143500"/>
              <a:gd name="connsiteX1" fmla="*/ 4343399 w 4343399"/>
              <a:gd name="connsiteY1" fmla="*/ 0 h 5143500"/>
              <a:gd name="connsiteX2" fmla="*/ 4343399 w 4343399"/>
              <a:gd name="connsiteY2" fmla="*/ 5143500 h 5143500"/>
              <a:gd name="connsiteX3" fmla="*/ 0 w 434339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399" h="5143500">
                <a:moveTo>
                  <a:pt x="0" y="0"/>
                </a:moveTo>
                <a:lnTo>
                  <a:pt x="4343399" y="0"/>
                </a:lnTo>
                <a:lnTo>
                  <a:pt x="4343399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748894" anchor="b">
            <a:noAutofit/>
          </a:bodyPr>
          <a:lstStyle>
            <a:lvl1pPr algn="ctr" rtl="0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598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917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402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080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673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11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237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1511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154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119A7-30E1-4E34-8555-F80CBFD770A9}" type="datetimeFigureOut">
              <a:rPr lang="en-ID" smtClean="0"/>
              <a:t>07/02/2022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DC2D-C3F8-4BF0-A2B6-F3B01D6B707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908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emf"/><Relationship Id="rId4" Type="http://schemas.openxmlformats.org/officeDocument/2006/relationships/package" Target="../embeddings/Microsoft_Excel_Worksheet5.xlsx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>
            <a:spLocks noChangeArrowheads="1"/>
          </p:cNvSpPr>
          <p:nvPr/>
        </p:nvSpPr>
        <p:spPr bwMode="auto">
          <a:xfrm>
            <a:off x="0" y="4180891"/>
            <a:ext cx="11887200" cy="304858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lIns="0" tIns="0" rIns="0" bIns="0"/>
          <a:lstStyle/>
          <a:p>
            <a:pPr eaLnBrk="1" hangingPunct="1"/>
            <a:endParaRPr lang="en-US" altLang="en-US" sz="1755" dirty="0">
              <a:latin typeface="Calibri" pitchFamily="34" charset="0"/>
            </a:endParaRPr>
          </a:p>
        </p:txBody>
      </p:sp>
      <p:pic>
        <p:nvPicPr>
          <p:cNvPr id="8" name="Picture 2" descr="Arti dan Makna Lambang Sulawesi Selatan - Tentang Provi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3902" y="859623"/>
            <a:ext cx="1088553" cy="13177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998" y="3377897"/>
            <a:ext cx="10848976" cy="83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891520"/>
            <a:r>
              <a:rPr lang="en-US" altLang="en-US" sz="351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Yuanti SC"/>
              </a:rPr>
              <a:t>EVALUASI PROGRESS </a:t>
            </a:r>
            <a:r>
              <a:rPr lang="en-US" altLang="en-US" sz="351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Yuanti SC"/>
              </a:rPr>
              <a:t>PENCAPAIAN</a:t>
            </a:r>
          </a:p>
          <a:p>
            <a:pPr algn="ctr" defTabSz="891520"/>
            <a:endParaRPr lang="en-US" altLang="en-US" sz="2730" b="1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Yuanti SC"/>
            </a:endParaRPr>
          </a:p>
          <a:p>
            <a:pPr algn="ctr" defTabSz="891520"/>
            <a:r>
              <a:rPr lang="en-US" altLang="en-US" sz="234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Yuanti SC"/>
              </a:rPr>
              <a:t>RENCANA PEMBANGUNAN JANGKA MENENGAH DAERAH </a:t>
            </a:r>
          </a:p>
          <a:p>
            <a:pPr algn="ctr" defTabSz="891520"/>
            <a:r>
              <a:rPr lang="en-US" altLang="en-US" sz="234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Yuanti SC"/>
              </a:rPr>
              <a:t>(RPJMD) PROVINSI SULAWESI SELATAN </a:t>
            </a:r>
          </a:p>
          <a:p>
            <a:pPr algn="ctr" defTabSz="891520"/>
            <a:r>
              <a:rPr lang="en-US" altLang="en-US" sz="2340" b="1" dirty="0">
                <a:solidFill>
                  <a:srgbClr val="000000"/>
                </a:solidFill>
                <a:latin typeface="Cambria" pitchFamily="18" charset="0"/>
                <a:ea typeface="Cambria" pitchFamily="18" charset="0"/>
                <a:cs typeface="Yuanti SC"/>
              </a:rPr>
              <a:t>TAHUN 2018-2023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666" y="2103122"/>
            <a:ext cx="6705599" cy="83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060141" y="2697480"/>
            <a:ext cx="7945436" cy="3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891520"/>
            <a:r>
              <a:rPr lang="en-US" altLang="en-US" sz="1560" b="1" dirty="0">
                <a:solidFill>
                  <a:srgbClr val="000000"/>
                </a:solidFill>
                <a:latin typeface="Bookman Old Style" pitchFamily="18" charset="0"/>
                <a:ea typeface="Cambria" pitchFamily="18" charset="0"/>
                <a:cs typeface="Orator Std" pitchFamily="49" charset="0"/>
              </a:rPr>
              <a:t>PEMERINTAH PROVINSI SULAWESI SELATAN</a:t>
            </a:r>
            <a:endParaRPr lang="en-US" altLang="en-US" sz="1365" dirty="0">
              <a:solidFill>
                <a:srgbClr val="000000"/>
              </a:solidFill>
              <a:latin typeface="Bookman Old Style" pitchFamily="18" charset="0"/>
              <a:ea typeface="Cambria" pitchFamily="18" charset="0"/>
              <a:cs typeface="Orator Std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8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63511"/>
              </p:ext>
            </p:extLst>
          </p:nvPr>
        </p:nvGraphicFramePr>
        <p:xfrm>
          <a:off x="785033" y="1595791"/>
          <a:ext cx="10086166" cy="4462837"/>
        </p:xfrm>
        <a:graphic>
          <a:graphicData uri="http://schemas.openxmlformats.org/drawingml/2006/table">
            <a:tbl>
              <a:tblPr/>
              <a:tblGrid>
                <a:gridCol w="657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70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0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48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8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48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38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0424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33368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REALISASI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TARGET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0364249"/>
                  </a:ext>
                </a:extLst>
              </a:tr>
              <a:tr h="6333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Indikator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Satuan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Tahun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Tahun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2019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Tahun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Tahun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3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Tahun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233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Tahun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290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Pertumbuhan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Ekonomi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6,92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-0.70</a:t>
                      </a:r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d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4,62-5,98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5102" marR="35102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5,04-6,52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5102" marR="35102" marT="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7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Laju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Inflasi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2,40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2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Gini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Ratio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Nilai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ndara"/>
                        </a:rPr>
                        <a:t>0,382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0.377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0,405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0,395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7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Kemiskinan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ndara"/>
                        </a:rPr>
                        <a:t>8.99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8,53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8,52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8,28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86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Pembangunan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Manusia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(IPM)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Angka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71.93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72,24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73,33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73,87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Pengangguran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Terbuka (TPT)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4.97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ndara"/>
                        </a:rPr>
                        <a:t>5,95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5,72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6,57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6,37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PDRB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Perkapita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Juta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B3E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52,64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56,98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ndara"/>
                        </a:rPr>
                        <a:t>56,51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ndar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ndara"/>
                        </a:rPr>
                        <a:t>56.81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Candara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ndara"/>
                        </a:rPr>
                        <a:t>62.43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Candara"/>
                        </a:rPr>
                        <a:t>66.01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8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6" y="430405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148784" y="606210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20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350AB50-F231-4E1A-B50F-CED84B7956EA}"/>
              </a:ext>
            </a:extLst>
          </p:cNvPr>
          <p:cNvSpPr/>
          <p:nvPr/>
        </p:nvSpPr>
        <p:spPr>
          <a:xfrm>
            <a:off x="7789747" y="2336128"/>
            <a:ext cx="2075338" cy="135239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D" sz="1755" kern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4EB4DFE7-C26C-4F72-8580-866A63208063}"/>
              </a:ext>
            </a:extLst>
          </p:cNvPr>
          <p:cNvGraphicFramePr/>
          <p:nvPr>
            <p:extLst/>
          </p:nvPr>
        </p:nvGraphicFramePr>
        <p:xfrm>
          <a:off x="6957554" y="819349"/>
          <a:ext cx="4690613" cy="615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210268" y="5698717"/>
            <a:ext cx="6947283" cy="127987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A81E79-9AAE-4DED-945F-BD687BCA07A0}"/>
              </a:ext>
            </a:extLst>
          </p:cNvPr>
          <p:cNvSpPr txBox="1"/>
          <p:nvPr/>
        </p:nvSpPr>
        <p:spPr>
          <a:xfrm>
            <a:off x="122075" y="2300834"/>
            <a:ext cx="7035478" cy="817013"/>
          </a:xfrm>
          <a:prstGeom prst="roundRect">
            <a:avLst>
              <a:gd name="adj" fmla="val 27054"/>
            </a:avLst>
          </a:prstGeom>
          <a:noFill/>
        </p:spPr>
        <p:txBody>
          <a:bodyPr wrap="square" anchor="ctr">
            <a:spAutoFit/>
          </a:bodyPr>
          <a:lstStyle/>
          <a:p>
            <a:pPr marL="278606" indent="-278606">
              <a:buFont typeface="Wingdings" panose="05000000000000000000" pitchFamily="2" charset="2"/>
              <a:buChar char="v"/>
              <a:defRPr/>
            </a:pPr>
            <a:r>
              <a:rPr lang="pt-BR" sz="1950" b="1" dirty="0">
                <a:solidFill>
                  <a:srgbClr val="002060"/>
                </a:solidFill>
                <a:latin typeface="NewsGoth Cn BT" panose="020B0506020202030204" pitchFamily="34" charset="0"/>
                <a:cs typeface="Arial" panose="020B0604020202020204" pitchFamily="34" charset="0"/>
              </a:rPr>
              <a:t>Perbandingan Pertumbuhan Ekonomi Sulawesi Selatan dan Nasional (persen) (triwulan III 2021)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CC460936-6BCE-424F-9681-CE1C17CBB506}"/>
              </a:ext>
            </a:extLst>
          </p:cNvPr>
          <p:cNvGraphicFramePr/>
          <p:nvPr>
            <p:extLst/>
          </p:nvPr>
        </p:nvGraphicFramePr>
        <p:xfrm>
          <a:off x="108600" y="3088098"/>
          <a:ext cx="6691056" cy="245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C0E51CF-795A-4862-97FF-0F20D5B94D59}"/>
              </a:ext>
            </a:extLst>
          </p:cNvPr>
          <p:cNvSpPr txBox="1"/>
          <p:nvPr/>
        </p:nvSpPr>
        <p:spPr>
          <a:xfrm>
            <a:off x="272879" y="5767405"/>
            <a:ext cx="6684675" cy="136537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278606" indent="-278606">
              <a:spcAft>
                <a:spcPts val="585"/>
              </a:spcAft>
              <a:buFont typeface="Wingdings" panose="05000000000000000000" pitchFamily="2" charset="2"/>
              <a:buChar char="§"/>
            </a:pPr>
            <a:r>
              <a:rPr lang="en-US" sz="1560" b="1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Triwulan</a:t>
            </a:r>
            <a:r>
              <a:rPr lang="en-US" sz="1560" b="1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3 </a:t>
            </a:r>
            <a:r>
              <a:rPr lang="en-US" sz="1560" b="1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tahun</a:t>
            </a:r>
            <a:r>
              <a:rPr lang="en-US" sz="1560" b="1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2021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, Sulawesi Selatan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berkontribusi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sebesar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b="1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3,24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persen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terhadap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ekonomi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Nasional.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Terbesar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ke-9 se-Nasional dan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Terbesar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ke-2 se Indonesia Tengah dan Timur (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setelah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Kalimantan Timur).</a:t>
            </a:r>
          </a:p>
          <a:p>
            <a:pPr marL="278606" indent="-278606">
              <a:buFont typeface="Wingdings" panose="05000000000000000000" pitchFamily="2" charset="2"/>
              <a:buChar char="§"/>
            </a:pP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Pertumbuhan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Ekonomi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Sulawesi Selatan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selama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2012 – 2020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selalu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lebih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tinggi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</a:t>
            </a:r>
            <a:r>
              <a:rPr lang="en-US" sz="1560" dirty="0" err="1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dari</a:t>
            </a:r>
            <a:r>
              <a:rPr lang="en-US" sz="1560" dirty="0">
                <a:solidFill>
                  <a:prstClr val="black"/>
                </a:solidFill>
                <a:latin typeface="NewsGoth Cn BT" panose="020B0506020202030204" pitchFamily="34" charset="0"/>
                <a:ea typeface="Fira Sans" panose="020B0503050000020004" pitchFamily="34" charset="0"/>
              </a:rPr>
              <a:t> Nasional.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819259D-666B-480B-91DD-81B08FC8D707}"/>
              </a:ext>
            </a:extLst>
          </p:cNvPr>
          <p:cNvSpPr/>
          <p:nvPr/>
        </p:nvSpPr>
        <p:spPr>
          <a:xfrm>
            <a:off x="5200574" y="4770890"/>
            <a:ext cx="707503" cy="285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68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y on 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63" y="4913431"/>
            <a:ext cx="1420927" cy="1405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9865084" y="2402424"/>
            <a:ext cx="1783080" cy="2016962"/>
            <a:chOff x="10118035" y="1907176"/>
            <a:chExt cx="1828800" cy="2068679"/>
          </a:xfrm>
        </p:grpSpPr>
        <p:sp>
          <p:nvSpPr>
            <p:cNvPr id="3" name="Rounded Rectangle 2"/>
            <p:cNvSpPr/>
            <p:nvPr/>
          </p:nvSpPr>
          <p:spPr>
            <a:xfrm>
              <a:off x="10118035" y="1907176"/>
              <a:ext cx="1828800" cy="206867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202075" y="2369904"/>
              <a:ext cx="1666370" cy="148735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FB6D5F2-51AB-4C34-998D-9BBBFC572EDA}"/>
                </a:ext>
              </a:extLst>
            </p:cNvPr>
            <p:cNvSpPr txBox="1"/>
            <p:nvPr/>
          </p:nvSpPr>
          <p:spPr>
            <a:xfrm>
              <a:off x="10202074" y="2522642"/>
              <a:ext cx="1646382" cy="132343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fi-FI" sz="1560" b="1" kern="0" dirty="0">
                  <a:ln w="28575">
                    <a:noFill/>
                  </a:ln>
                  <a:latin typeface="NewsGoth Cn BT" panose="020B0506020202030204" pitchFamily="34" charset="0"/>
                  <a:cs typeface="Aharoni" panose="02010803020104030203" pitchFamily="2" charset="-79"/>
                </a:rPr>
                <a:t>Peran </a:t>
              </a:r>
              <a:r>
                <a:rPr lang="fi-FI" sz="1560" b="1" i="1" kern="0" dirty="0">
                  <a:ln w="28575">
                    <a:noFill/>
                  </a:ln>
                  <a:latin typeface="NewsGoth Cn BT" panose="020B0506020202030204" pitchFamily="34" charset="0"/>
                  <a:cs typeface="Aharoni" panose="02010803020104030203" pitchFamily="2" charset="-79"/>
                </a:rPr>
                <a:t>(Share) </a:t>
              </a:r>
              <a:r>
                <a:rPr lang="fi-FI" sz="1560" b="1" kern="0" dirty="0">
                  <a:ln w="28575">
                    <a:noFill/>
                  </a:ln>
                  <a:latin typeface="NewsGoth Cn BT" panose="020B0506020202030204" pitchFamily="34" charset="0"/>
                  <a:cs typeface="Aharoni" panose="02010803020104030203" pitchFamily="2" charset="-79"/>
                </a:rPr>
                <a:t>Ekonomi 34</a:t>
              </a:r>
              <a:r>
                <a:rPr lang="id-ID" sz="1560" b="1" kern="0" dirty="0">
                  <a:ln w="28575">
                    <a:noFill/>
                  </a:ln>
                  <a:latin typeface="NewsGoth Cn BT" panose="020B0506020202030204" pitchFamily="34" charset="0"/>
                  <a:cs typeface="Aharoni" panose="02010803020104030203" pitchFamily="2" charset="-79"/>
                </a:rPr>
                <a:t> Provinsi</a:t>
              </a:r>
              <a:r>
                <a:rPr lang="fi-FI" sz="1560" b="1" kern="0" dirty="0">
                  <a:ln w="28575">
                    <a:noFill/>
                  </a:ln>
                  <a:latin typeface="NewsGoth Cn BT" panose="020B0506020202030204" pitchFamily="34" charset="0"/>
                  <a:cs typeface="Aharoni" panose="02010803020104030203" pitchFamily="2" charset="-79"/>
                </a:rPr>
                <a:t> Terhadap Nasional (Persen), Triwulan III-2021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0323163" y="2030583"/>
              <a:ext cx="228218" cy="228218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20" name="Oval 19"/>
            <p:cNvSpPr/>
            <p:nvPr/>
          </p:nvSpPr>
          <p:spPr>
            <a:xfrm>
              <a:off x="10756508" y="2030583"/>
              <a:ext cx="228218" cy="228218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21" name="Oval 20"/>
            <p:cNvSpPr/>
            <p:nvPr/>
          </p:nvSpPr>
          <p:spPr>
            <a:xfrm>
              <a:off x="11116686" y="2030583"/>
              <a:ext cx="228218" cy="228218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22" name="Oval 21"/>
            <p:cNvSpPr/>
            <p:nvPr/>
          </p:nvSpPr>
          <p:spPr>
            <a:xfrm>
              <a:off x="11476864" y="2030583"/>
              <a:ext cx="228218" cy="228218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954841" y="1540936"/>
            <a:ext cx="3342450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033"/>
            <a:r>
              <a:rPr lang="en-US" sz="1950" b="1" dirty="0" err="1">
                <a:latin typeface="NewsGoth Cn BT" panose="020B0506020202030204" pitchFamily="34" charset="0"/>
              </a:rPr>
              <a:t>Laju</a:t>
            </a:r>
            <a:r>
              <a:rPr lang="en-US" sz="1950" b="1" dirty="0">
                <a:latin typeface="NewsGoth Cn BT" panose="020B0506020202030204" pitchFamily="34" charset="0"/>
              </a:rPr>
              <a:t> </a:t>
            </a:r>
            <a:r>
              <a:rPr lang="en-US" sz="1950" b="1" dirty="0" err="1">
                <a:latin typeface="NewsGoth Cn BT" panose="020B0506020202030204" pitchFamily="34" charset="0"/>
              </a:rPr>
              <a:t>Pertumbuhan</a:t>
            </a:r>
            <a:r>
              <a:rPr lang="en-US" sz="1950" b="1" dirty="0">
                <a:latin typeface="NewsGoth Cn BT" panose="020B0506020202030204" pitchFamily="34" charset="0"/>
              </a:rPr>
              <a:t> </a:t>
            </a:r>
            <a:r>
              <a:rPr lang="en-US" sz="1950" b="1" dirty="0" err="1">
                <a:latin typeface="NewsGoth Cn BT" panose="020B0506020202030204" pitchFamily="34" charset="0"/>
              </a:rPr>
              <a:t>Ekonomi</a:t>
            </a:r>
            <a:endParaRPr lang="en-US" sz="1950" b="1" dirty="0">
              <a:latin typeface="NewsGoth Cn BT" panose="020B0506020202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2880" y="1489444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1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" y="473948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829470" y="649753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5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022" y="940377"/>
            <a:ext cx="5014093" cy="3499579"/>
          </a:xfrm>
          <a:prstGeom prst="rect">
            <a:avLst/>
          </a:prstGeom>
          <a:ln>
            <a:noFill/>
          </a:ln>
          <a:effectLst>
            <a:outerShdw blurRad="114300" dist="139700" dir="5400000" sx="99000" sy="99000" algn="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10" y="2420447"/>
            <a:ext cx="5257954" cy="3567626"/>
          </a:xfrm>
          <a:prstGeom prst="rect">
            <a:avLst/>
          </a:prstGeom>
          <a:ln>
            <a:noFill/>
          </a:ln>
          <a:effectLst>
            <a:outerShdw blurRad="114300" dist="139700" dir="5400000" sx="99000" sy="99000" algn="t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ounded Rectangle 7"/>
          <p:cNvSpPr/>
          <p:nvPr/>
        </p:nvSpPr>
        <p:spPr>
          <a:xfrm>
            <a:off x="534908" y="1641122"/>
            <a:ext cx="3194767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950" b="1" dirty="0" err="1">
                <a:latin typeface="Bahnschrift SemiBold SemiConden" panose="020B0502040204020203" pitchFamily="34" charset="0"/>
              </a:rPr>
              <a:t>Laju</a:t>
            </a:r>
            <a:r>
              <a:rPr lang="en-US" sz="1950" b="1" dirty="0">
                <a:latin typeface="Bahnschrift SemiBold SemiConden" panose="020B0502040204020203" pitchFamily="34" charset="0"/>
              </a:rPr>
              <a:t> </a:t>
            </a:r>
            <a:r>
              <a:rPr lang="en-US" sz="1950" b="1" dirty="0" err="1">
                <a:latin typeface="Bahnschrift SemiBold SemiConden" panose="020B0502040204020203" pitchFamily="34" charset="0"/>
              </a:rPr>
              <a:t>Pertumbuhan</a:t>
            </a:r>
            <a:r>
              <a:rPr lang="en-US" sz="1950" b="1" dirty="0">
                <a:latin typeface="Bahnschrift SemiBold SemiConden" panose="020B0502040204020203" pitchFamily="34" charset="0"/>
              </a:rPr>
              <a:t> </a:t>
            </a:r>
            <a:r>
              <a:rPr lang="en-US" sz="1950" b="1" dirty="0" err="1">
                <a:latin typeface="Bahnschrift SemiBold SemiConden" panose="020B0502040204020203" pitchFamily="34" charset="0"/>
              </a:rPr>
              <a:t>Ekonomi</a:t>
            </a:r>
            <a:endParaRPr lang="en-US" sz="195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72880" y="1638034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6334083" y="4723219"/>
            <a:ext cx="5086663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Aft>
                <a:spcPts val="1170"/>
              </a:spcAft>
              <a:buFont typeface="Wingdings" panose="05000000000000000000" pitchFamily="2" charset="2"/>
              <a:buChar char="Ø"/>
            </a:pPr>
            <a:r>
              <a:rPr lang="en-US" sz="1560" dirty="0" err="1">
                <a:latin typeface="NewsGoth BT" panose="020B0503020203020204" pitchFamily="34" charset="0"/>
              </a:rPr>
              <a:t>Ekonomi</a:t>
            </a:r>
            <a:r>
              <a:rPr lang="en-US" sz="1560" dirty="0">
                <a:latin typeface="NewsGoth BT" panose="020B0503020203020204" pitchFamily="34" charset="0"/>
              </a:rPr>
              <a:t> Sulawesi Selatan </a:t>
            </a:r>
            <a:r>
              <a:rPr lang="en-US" sz="1560" dirty="0" err="1">
                <a:latin typeface="NewsGoth BT" panose="020B0503020203020204" pitchFamily="34" charset="0"/>
              </a:rPr>
              <a:t>triwulan</a:t>
            </a:r>
            <a:r>
              <a:rPr lang="en-US" sz="1560" dirty="0">
                <a:latin typeface="NewsGoth BT" panose="020B0503020203020204" pitchFamily="34" charset="0"/>
              </a:rPr>
              <a:t> III-2021 </a:t>
            </a:r>
            <a:r>
              <a:rPr lang="en-US" sz="1560" dirty="0" err="1">
                <a:latin typeface="NewsGoth BT" panose="020B0503020203020204" pitchFamily="34" charset="0"/>
              </a:rPr>
              <a:t>terhadap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triwulan</a:t>
            </a:r>
            <a:r>
              <a:rPr lang="en-US" sz="1560" dirty="0">
                <a:latin typeface="NewsGoth BT" panose="020B0503020203020204" pitchFamily="34" charset="0"/>
              </a:rPr>
              <a:t> III-2020 </a:t>
            </a:r>
            <a:r>
              <a:rPr lang="en-US" sz="1560" dirty="0" err="1">
                <a:latin typeface="NewsGoth BT" panose="020B0503020203020204" pitchFamily="34" charset="0"/>
              </a:rPr>
              <a:t>mengalami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pertumbuhan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sebesar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b="1" dirty="0">
                <a:latin typeface="NewsGoth BT" panose="020B0503020203020204" pitchFamily="34" charset="0"/>
              </a:rPr>
              <a:t>3,24%</a:t>
            </a:r>
            <a:r>
              <a:rPr lang="en-US" sz="1560" dirty="0">
                <a:latin typeface="NewsGoth BT" panose="020B0503020203020204" pitchFamily="34" charset="0"/>
              </a:rPr>
              <a:t>  (y-on-y). </a:t>
            </a:r>
          </a:p>
          <a:p>
            <a:pPr marL="278606" indent="-278606">
              <a:spcAft>
                <a:spcPts val="1170"/>
              </a:spcAft>
              <a:buFont typeface="Wingdings" panose="05000000000000000000" pitchFamily="2" charset="2"/>
              <a:buChar char="Ø"/>
            </a:pPr>
            <a:r>
              <a:rPr lang="en-US" sz="1560" dirty="0">
                <a:latin typeface="NewsGoth BT" panose="020B0503020203020204" pitchFamily="34" charset="0"/>
              </a:rPr>
              <a:t>Dari </a:t>
            </a:r>
            <a:r>
              <a:rPr lang="en-US" sz="1560" dirty="0" err="1">
                <a:latin typeface="NewsGoth BT" panose="020B0503020203020204" pitchFamily="34" charset="0"/>
              </a:rPr>
              <a:t>sisi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produksi</a:t>
            </a:r>
            <a:r>
              <a:rPr lang="en-US" sz="1560" dirty="0">
                <a:latin typeface="NewsGoth BT" panose="020B0503020203020204" pitchFamily="34" charset="0"/>
              </a:rPr>
              <a:t>, </a:t>
            </a:r>
            <a:r>
              <a:rPr lang="en-US" sz="1560" dirty="0" err="1">
                <a:latin typeface="NewsGoth BT" panose="020B0503020203020204" pitchFamily="34" charset="0"/>
              </a:rPr>
              <a:t>Lapangan</a:t>
            </a:r>
            <a:r>
              <a:rPr lang="en-US" sz="1560" dirty="0">
                <a:latin typeface="NewsGoth BT" panose="020B0503020203020204" pitchFamily="34" charset="0"/>
              </a:rPr>
              <a:t> Usaha </a:t>
            </a:r>
            <a:r>
              <a:rPr lang="en-US" sz="1560" dirty="0" err="1">
                <a:latin typeface="NewsGoth BT" panose="020B0503020203020204" pitchFamily="34" charset="0"/>
              </a:rPr>
              <a:t>Pengadaan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Listrik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dan</a:t>
            </a:r>
            <a:r>
              <a:rPr lang="en-US" sz="1560" dirty="0">
                <a:latin typeface="NewsGoth BT" panose="020B0503020203020204" pitchFamily="34" charset="0"/>
              </a:rPr>
              <a:t> Gas </a:t>
            </a:r>
            <a:r>
              <a:rPr lang="en-US" sz="1560" dirty="0" err="1">
                <a:latin typeface="NewsGoth BT" panose="020B0503020203020204" pitchFamily="34" charset="0"/>
              </a:rPr>
              <a:t>mengalami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pertumbuhan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tertinggi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sebesar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b="1" dirty="0">
                <a:latin typeface="NewsGoth BT" panose="020B0503020203020204" pitchFamily="34" charset="0"/>
              </a:rPr>
              <a:t>9,65%</a:t>
            </a:r>
            <a:r>
              <a:rPr lang="en-US" sz="1560" dirty="0">
                <a:latin typeface="NewsGoth BT" panose="020B0503020203020204" pitchFamily="34" charset="0"/>
              </a:rPr>
              <a:t> . Dari </a:t>
            </a:r>
            <a:r>
              <a:rPr lang="en-US" sz="1560" dirty="0" err="1">
                <a:latin typeface="NewsGoth BT" panose="020B0503020203020204" pitchFamily="34" charset="0"/>
              </a:rPr>
              <a:t>sisi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pengeluaran</a:t>
            </a:r>
            <a:r>
              <a:rPr lang="en-US" sz="1560" dirty="0">
                <a:latin typeface="NewsGoth BT" panose="020B0503020203020204" pitchFamily="34" charset="0"/>
              </a:rPr>
              <a:t>, </a:t>
            </a:r>
            <a:r>
              <a:rPr lang="en-US" sz="1560" dirty="0" err="1">
                <a:latin typeface="NewsGoth BT" panose="020B0503020203020204" pitchFamily="34" charset="0"/>
              </a:rPr>
              <a:t>Komponen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Ekspor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Barang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dan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Jasa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mengalami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pertumbuhan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tertinggi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dirty="0" err="1">
                <a:latin typeface="NewsGoth BT" panose="020B0503020203020204" pitchFamily="34" charset="0"/>
              </a:rPr>
              <a:t>sebesar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  <a:r>
              <a:rPr lang="en-US" sz="1560" b="1" dirty="0">
                <a:latin typeface="NewsGoth BT" panose="020B0503020203020204" pitchFamily="34" charset="0"/>
              </a:rPr>
              <a:t>10,62%.</a:t>
            </a:r>
            <a:r>
              <a:rPr lang="en-US" sz="1560" dirty="0">
                <a:latin typeface="NewsGoth BT" panose="020B0503020203020204" pitchFamily="34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34909" y="6129011"/>
            <a:ext cx="5257954" cy="111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8" dirty="0" err="1">
                <a:latin typeface="NewsGoth BT" panose="020B0503020203020204" pitchFamily="34" charset="0"/>
              </a:rPr>
              <a:t>Ekonomi</a:t>
            </a:r>
            <a:r>
              <a:rPr lang="en-US" sz="1658" dirty="0">
                <a:latin typeface="NewsGoth BT" panose="020B0503020203020204" pitchFamily="34" charset="0"/>
              </a:rPr>
              <a:t> Sulawesi Selatan &amp; Nasional </a:t>
            </a:r>
            <a:r>
              <a:rPr lang="en-US" sz="1658" dirty="0" err="1">
                <a:latin typeface="NewsGoth BT" panose="020B0503020203020204" pitchFamily="34" charset="0"/>
              </a:rPr>
              <a:t>triwulan</a:t>
            </a:r>
            <a:r>
              <a:rPr lang="en-US" sz="1658" dirty="0">
                <a:latin typeface="NewsGoth BT" panose="020B0503020203020204" pitchFamily="34" charset="0"/>
              </a:rPr>
              <a:t> III-2021 </a:t>
            </a:r>
            <a:r>
              <a:rPr lang="en-US" sz="1658" dirty="0" err="1">
                <a:latin typeface="NewsGoth BT" panose="020B0503020203020204" pitchFamily="34" charset="0"/>
              </a:rPr>
              <a:t>kembali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tumbuh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positif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meski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belum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pada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pertumbuhan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biasanya</a:t>
            </a:r>
            <a:r>
              <a:rPr lang="en-US" sz="1658" dirty="0">
                <a:latin typeface="NewsGoth BT" panose="020B0503020203020204" pitchFamily="34" charset="0"/>
              </a:rPr>
              <a:t>, </a:t>
            </a:r>
            <a:r>
              <a:rPr lang="en-US" sz="1658" dirty="0" err="1">
                <a:latin typeface="NewsGoth BT" panose="020B0503020203020204" pitchFamily="34" charset="0"/>
              </a:rPr>
              <a:t>hal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ini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dampak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dirty="0" err="1">
                <a:latin typeface="NewsGoth BT" panose="020B0503020203020204" pitchFamily="34" charset="0"/>
              </a:rPr>
              <a:t>dari</a:t>
            </a:r>
            <a:r>
              <a:rPr lang="en-US" sz="1658" dirty="0">
                <a:latin typeface="NewsGoth BT" panose="020B0503020203020204" pitchFamily="34" charset="0"/>
              </a:rPr>
              <a:t> </a:t>
            </a:r>
            <a:r>
              <a:rPr lang="en-US" sz="1658" i="1" dirty="0">
                <a:latin typeface="NewsGoth BT" panose="020B0503020203020204" pitchFamily="34" charset="0"/>
              </a:rPr>
              <a:t>second wave COVID-19</a:t>
            </a:r>
            <a:r>
              <a:rPr lang="en-US" sz="1658" dirty="0">
                <a:latin typeface="NewsGoth BT" panose="020B0503020203020204" pitchFamily="34" charset="0"/>
              </a:rPr>
              <a:t>.</a:t>
            </a:r>
          </a:p>
        </p:txBody>
      </p:sp>
      <p:pic>
        <p:nvPicPr>
          <p:cNvPr id="11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2" y="463251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29470" y="649753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8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xmlns="" id="{C33813E2-9836-4EAC-982B-EA6B1C9BA5CF}"/>
              </a:ext>
            </a:extLst>
          </p:cNvPr>
          <p:cNvGraphicFramePr/>
          <p:nvPr>
            <p:extLst/>
          </p:nvPr>
        </p:nvGraphicFramePr>
        <p:xfrm>
          <a:off x="232300" y="2522206"/>
          <a:ext cx="4922695" cy="4522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4">
            <a:extLst>
              <a:ext uri="{FF2B5EF4-FFF2-40B4-BE49-F238E27FC236}">
                <a16:creationId xmlns:a16="http://schemas.microsoft.com/office/drawing/2014/main" xmlns="" id="{EE0E3806-079D-4386-A4C5-D6F17F4C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43" y="1993701"/>
            <a:ext cx="4467730" cy="68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b="1">
                <a:latin typeface="Arial Narrow" panose="020B0606020202030204" pitchFamily="34" charset="0"/>
              </a:defRPr>
            </a:lvl1pPr>
          </a:lstStyle>
          <a:p>
            <a:pPr algn="l" defTabSz="1060971">
              <a:defRPr/>
            </a:pPr>
            <a:r>
              <a:rPr lang="en-US" sz="1950" dirty="0">
                <a:solidFill>
                  <a:prstClr val="black"/>
                </a:solidFill>
                <a:latin typeface="NewsGoth Cn BT" panose="020B0506020202030204" pitchFamily="34" charset="0"/>
              </a:rPr>
              <a:t>Sumber </a:t>
            </a:r>
            <a:r>
              <a:rPr lang="en-US" sz="1950" dirty="0" err="1">
                <a:solidFill>
                  <a:prstClr val="black"/>
                </a:solidFill>
                <a:latin typeface="NewsGoth Cn BT" panose="020B0506020202030204" pitchFamily="34" charset="0"/>
              </a:rPr>
              <a:t>Pertumbuhan</a:t>
            </a:r>
            <a:r>
              <a:rPr lang="en-US" sz="1950" dirty="0">
                <a:solidFill>
                  <a:prstClr val="black"/>
                </a:solidFill>
                <a:latin typeface="NewsGoth Cn BT" panose="020B0506020202030204" pitchFamily="34" charset="0"/>
              </a:rPr>
              <a:t> PDRB </a:t>
            </a:r>
            <a:r>
              <a:rPr lang="en-US" sz="1950" dirty="0" err="1">
                <a:solidFill>
                  <a:prstClr val="black"/>
                </a:solidFill>
                <a:latin typeface="NewsGoth Cn BT" panose="020B0506020202030204" pitchFamily="34" charset="0"/>
              </a:rPr>
              <a:t>Triwulanan</a:t>
            </a:r>
            <a:r>
              <a:rPr lang="en-US" sz="1950" dirty="0">
                <a:solidFill>
                  <a:prstClr val="black"/>
                </a:solidFill>
                <a:latin typeface="NewsGoth Cn BT" panose="020B0506020202030204" pitchFamily="34" charset="0"/>
              </a:rPr>
              <a:t> </a:t>
            </a:r>
          </a:p>
          <a:p>
            <a:pPr algn="l" defTabSz="1060971">
              <a:defRPr/>
            </a:pPr>
            <a:r>
              <a:rPr lang="en-US" sz="1950" dirty="0" err="1">
                <a:solidFill>
                  <a:srgbClr val="FF0000"/>
                </a:solidFill>
                <a:latin typeface="NewsGoth Cn BT" panose="020B0506020202030204" pitchFamily="34" charset="0"/>
              </a:rPr>
              <a:t>Menurut</a:t>
            </a:r>
            <a:r>
              <a:rPr lang="en-US" sz="1950" dirty="0">
                <a:solidFill>
                  <a:srgbClr val="FF0000"/>
                </a:solidFill>
                <a:latin typeface="NewsGoth Cn BT" panose="020B0506020202030204" pitchFamily="34" charset="0"/>
              </a:rPr>
              <a:t> Lapangan Usaha </a:t>
            </a:r>
            <a:r>
              <a:rPr lang="en-US" sz="1950" dirty="0">
                <a:solidFill>
                  <a:prstClr val="black"/>
                </a:solidFill>
                <a:latin typeface="NewsGoth Cn BT" panose="020B0506020202030204" pitchFamily="34" charset="0"/>
              </a:rPr>
              <a:t>(</a:t>
            </a:r>
            <a:r>
              <a:rPr lang="en-US" sz="1950" i="1" dirty="0">
                <a:solidFill>
                  <a:prstClr val="black"/>
                </a:solidFill>
                <a:latin typeface="NewsGoth Cn BT" panose="020B0506020202030204" pitchFamily="34" charset="0"/>
              </a:rPr>
              <a:t>y-on-y, </a:t>
            </a:r>
            <a:r>
              <a:rPr lang="en-US" sz="1950" dirty="0">
                <a:solidFill>
                  <a:prstClr val="black"/>
                </a:solidFill>
                <a:latin typeface="NewsGoth Cn BT" panose="020B0506020202030204" pitchFamily="34" charset="0"/>
              </a:rPr>
              <a:t>Persen)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xmlns="" id="{4C26CF8B-D283-48A2-A098-474AB41C7C84}"/>
              </a:ext>
            </a:extLst>
          </p:cNvPr>
          <p:cNvSpPr/>
          <p:nvPr/>
        </p:nvSpPr>
        <p:spPr>
          <a:xfrm>
            <a:off x="3858905" y="4298482"/>
            <a:ext cx="779731" cy="3000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54" b="1" dirty="0">
                <a:solidFill>
                  <a:schemeClr val="bg1"/>
                </a:solidFill>
                <a:latin typeface="Arial Narrow" panose="020B0606020202030204" pitchFamily="34" charset="0"/>
              </a:rPr>
              <a:t>3,24</a:t>
            </a:r>
            <a:r>
              <a:rPr lang="en-US" sz="1365" b="1" dirty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xmlns="" id="{89EDBC88-272F-43E7-A654-9CD192A484C0}"/>
              </a:ext>
            </a:extLst>
          </p:cNvPr>
          <p:cNvSpPr/>
          <p:nvPr/>
        </p:nvSpPr>
        <p:spPr>
          <a:xfrm>
            <a:off x="2411521" y="3257105"/>
            <a:ext cx="682398" cy="223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54" b="1" dirty="0">
                <a:solidFill>
                  <a:schemeClr val="bg1"/>
                </a:solidFill>
                <a:latin typeface="Arial Narrow" panose="020B0606020202030204" pitchFamily="34" charset="0"/>
              </a:rPr>
              <a:t>7,68</a:t>
            </a:r>
            <a:r>
              <a:rPr lang="en-US" sz="1365" b="1" dirty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28" name="Rounded Rectangle 17">
            <a:extLst>
              <a:ext uri="{FF2B5EF4-FFF2-40B4-BE49-F238E27FC236}">
                <a16:creationId xmlns:a16="http://schemas.microsoft.com/office/drawing/2014/main" xmlns="" id="{1221CFD5-8375-4CA3-87A6-9F58A94B9BD4}"/>
              </a:ext>
            </a:extLst>
          </p:cNvPr>
          <p:cNvSpPr/>
          <p:nvPr/>
        </p:nvSpPr>
        <p:spPr>
          <a:xfrm>
            <a:off x="765753" y="6219556"/>
            <a:ext cx="682398" cy="223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54" b="1" dirty="0">
                <a:solidFill>
                  <a:schemeClr val="bg1"/>
                </a:solidFill>
                <a:latin typeface="Arial Narrow" panose="020B0606020202030204" pitchFamily="34" charset="0"/>
              </a:rPr>
              <a:t>-1,10</a:t>
            </a:r>
            <a:r>
              <a:rPr lang="en-US" sz="1365" b="1" dirty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en-US" sz="1754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xmlns="" id="{F03B7B15-4634-4428-969F-4032C2A77004}"/>
              </a:ext>
            </a:extLst>
          </p:cNvPr>
          <p:cNvSpPr/>
          <p:nvPr/>
        </p:nvSpPr>
        <p:spPr>
          <a:xfrm>
            <a:off x="328753" y="4450393"/>
            <a:ext cx="203990" cy="9854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339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6289E34-E896-4B1E-B096-1C6636141EF4}"/>
              </a:ext>
            </a:extLst>
          </p:cNvPr>
          <p:cNvSpPr txBox="1"/>
          <p:nvPr/>
        </p:nvSpPr>
        <p:spPr>
          <a:xfrm>
            <a:off x="550018" y="4330889"/>
            <a:ext cx="605382" cy="30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5" dirty="0">
                <a:latin typeface="Arial Narrow" panose="020B0606020202030204" pitchFamily="34" charset="0"/>
              </a:rPr>
              <a:t>PDRB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B383026B-32E5-4D14-8F16-AAD8F381DFEE}"/>
              </a:ext>
            </a:extLst>
          </p:cNvPr>
          <p:cNvGrpSpPr/>
          <p:nvPr/>
        </p:nvGrpSpPr>
        <p:grpSpPr>
          <a:xfrm>
            <a:off x="6051378" y="2008644"/>
            <a:ext cx="5460443" cy="5035905"/>
            <a:chOff x="1524529" y="376865"/>
            <a:chExt cx="5975463" cy="6488964"/>
          </a:xfrm>
        </p:grpSpPr>
        <p:graphicFrame>
          <p:nvGraphicFramePr>
            <p:cNvPr id="32" name="Content Placeholder 5">
              <a:extLst>
                <a:ext uri="{FF2B5EF4-FFF2-40B4-BE49-F238E27FC236}">
                  <a16:creationId xmlns:a16="http://schemas.microsoft.com/office/drawing/2014/main" xmlns="" id="{10524197-9EDC-4738-AF58-56EABB730B76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524529" y="1579354"/>
            <a:ext cx="5975463" cy="5286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3" name="TextBox 4">
              <a:extLst>
                <a:ext uri="{FF2B5EF4-FFF2-40B4-BE49-F238E27FC236}">
                  <a16:creationId xmlns:a16="http://schemas.microsoft.com/office/drawing/2014/main" xmlns="" id="{A9D40BC0-ABA1-488F-A205-7A0028CFB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0386" y="376865"/>
              <a:ext cx="5578813" cy="88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b="1">
                  <a:latin typeface="Arial Narrow" panose="020B0606020202030204" pitchFamily="34" charset="0"/>
                </a:defRPr>
              </a:lvl1pPr>
            </a:lstStyle>
            <a:p>
              <a:pPr defTabSz="1060971">
                <a:defRPr/>
              </a:pPr>
              <a:r>
                <a:rPr lang="en-US" sz="1950" dirty="0" err="1">
                  <a:solidFill>
                    <a:prstClr val="black"/>
                  </a:solidFill>
                  <a:latin typeface="NewsGoth Cn BT" panose="020B0506020202030204" pitchFamily="34" charset="0"/>
                </a:rPr>
                <a:t>Sumber</a:t>
              </a:r>
              <a:r>
                <a:rPr lang="en-US" sz="1950" dirty="0">
                  <a:solidFill>
                    <a:prstClr val="black"/>
                  </a:solidFill>
                  <a:latin typeface="NewsGoth Cn BT" panose="020B0506020202030204" pitchFamily="34" charset="0"/>
                </a:rPr>
                <a:t> </a:t>
              </a:r>
              <a:r>
                <a:rPr lang="en-US" sz="1950" dirty="0" err="1">
                  <a:solidFill>
                    <a:prstClr val="black"/>
                  </a:solidFill>
                  <a:latin typeface="NewsGoth Cn BT" panose="020B0506020202030204" pitchFamily="34" charset="0"/>
                </a:rPr>
                <a:t>Pertumbuhan</a:t>
              </a:r>
              <a:r>
                <a:rPr lang="en-US" sz="1950" dirty="0">
                  <a:solidFill>
                    <a:prstClr val="black"/>
                  </a:solidFill>
                  <a:latin typeface="NewsGoth Cn BT" panose="020B0506020202030204" pitchFamily="34" charset="0"/>
                </a:rPr>
                <a:t> PDRB </a:t>
              </a:r>
              <a:r>
                <a:rPr lang="en-US" sz="1950" dirty="0" err="1">
                  <a:solidFill>
                    <a:prstClr val="black"/>
                  </a:solidFill>
                  <a:latin typeface="NewsGoth Cn BT" panose="020B0506020202030204" pitchFamily="34" charset="0"/>
                </a:rPr>
                <a:t>Triwulanan</a:t>
              </a:r>
              <a:endParaRPr lang="en-US" sz="1950" dirty="0">
                <a:solidFill>
                  <a:prstClr val="black"/>
                </a:solidFill>
                <a:latin typeface="NewsGoth Cn BT" panose="020B0506020202030204" pitchFamily="34" charset="0"/>
              </a:endParaRPr>
            </a:p>
            <a:p>
              <a:pPr defTabSz="1060971">
                <a:defRPr/>
              </a:pPr>
              <a:r>
                <a:rPr lang="en-US" sz="1950" dirty="0">
                  <a:solidFill>
                    <a:srgbClr val="FF0000"/>
                  </a:solidFill>
                  <a:latin typeface="NewsGoth Cn BT" panose="020B0506020202030204" pitchFamily="34" charset="0"/>
                </a:rPr>
                <a:t>Menurut Pengeluaran </a:t>
              </a:r>
              <a:r>
                <a:rPr lang="en-US" sz="1950" dirty="0">
                  <a:solidFill>
                    <a:prstClr val="black"/>
                  </a:solidFill>
                  <a:latin typeface="NewsGoth Cn BT" panose="020B0506020202030204" pitchFamily="34" charset="0"/>
                </a:rPr>
                <a:t>(</a:t>
              </a:r>
              <a:r>
                <a:rPr lang="en-US" sz="1950" i="1" dirty="0">
                  <a:solidFill>
                    <a:prstClr val="black"/>
                  </a:solidFill>
                  <a:latin typeface="NewsGoth Cn BT" panose="020B0506020202030204" pitchFamily="34" charset="0"/>
                </a:rPr>
                <a:t>y-on-y</a:t>
              </a:r>
              <a:r>
                <a:rPr lang="en-US" sz="1950" dirty="0">
                  <a:solidFill>
                    <a:prstClr val="black"/>
                  </a:solidFill>
                  <a:latin typeface="NewsGoth Cn BT" panose="020B0506020202030204" pitchFamily="34" charset="0"/>
                </a:rPr>
                <a:t>, Persen)</a:t>
              </a:r>
            </a:p>
          </p:txBody>
        </p:sp>
      </p:grp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xmlns="" id="{1EF8ECE2-FFEE-4756-B0F4-2C005D719E4A}"/>
              </a:ext>
            </a:extLst>
          </p:cNvPr>
          <p:cNvSpPr/>
          <p:nvPr/>
        </p:nvSpPr>
        <p:spPr>
          <a:xfrm>
            <a:off x="10096005" y="3783838"/>
            <a:ext cx="682398" cy="223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60971">
              <a:defRPr/>
            </a:pPr>
            <a:r>
              <a:rPr lang="en-US" sz="1754" b="1" dirty="0">
                <a:solidFill>
                  <a:prstClr val="white"/>
                </a:solidFill>
                <a:latin typeface="Arial Narrow" panose="020B0606020202030204" pitchFamily="34" charset="0"/>
              </a:rPr>
              <a:t>3,24</a:t>
            </a:r>
            <a:r>
              <a:rPr lang="en-US" sz="1365" b="1" dirty="0">
                <a:solidFill>
                  <a:prstClr val="white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xmlns="" id="{093FE866-2208-4567-B77D-D508035455BC}"/>
              </a:ext>
            </a:extLst>
          </p:cNvPr>
          <p:cNvSpPr/>
          <p:nvPr/>
        </p:nvSpPr>
        <p:spPr>
          <a:xfrm>
            <a:off x="8423971" y="2873113"/>
            <a:ext cx="682398" cy="223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60971">
              <a:defRPr/>
            </a:pPr>
            <a:r>
              <a:rPr lang="en-US" sz="1754" b="1" dirty="0">
                <a:solidFill>
                  <a:prstClr val="white"/>
                </a:solidFill>
                <a:latin typeface="Arial Narrow" panose="020B0606020202030204" pitchFamily="34" charset="0"/>
              </a:rPr>
              <a:t>7,68</a:t>
            </a:r>
            <a:r>
              <a:rPr lang="en-US" sz="1365" b="1" dirty="0">
                <a:solidFill>
                  <a:prstClr val="white"/>
                </a:solidFill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xmlns="" id="{71E3B9A7-D6E6-4FB4-AC44-03CE264A8EB8}"/>
              </a:ext>
            </a:extLst>
          </p:cNvPr>
          <p:cNvSpPr/>
          <p:nvPr/>
        </p:nvSpPr>
        <p:spPr>
          <a:xfrm>
            <a:off x="6692121" y="5539344"/>
            <a:ext cx="682398" cy="223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060971">
              <a:defRPr/>
            </a:pPr>
            <a:r>
              <a:rPr lang="en-US" sz="1754" b="1" dirty="0">
                <a:solidFill>
                  <a:prstClr val="white"/>
                </a:solidFill>
                <a:latin typeface="Arial Narrow" panose="020B0606020202030204" pitchFamily="34" charset="0"/>
              </a:rPr>
              <a:t>-1,10</a:t>
            </a:r>
            <a:r>
              <a:rPr lang="en-US" sz="1365" b="1" dirty="0">
                <a:solidFill>
                  <a:prstClr val="white"/>
                </a:solidFill>
                <a:latin typeface="Arial Narrow" panose="020B0606020202030204" pitchFamily="34" charset="0"/>
              </a:rPr>
              <a:t>%</a:t>
            </a:r>
            <a:endParaRPr lang="en-US" sz="1754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Rounded Rectangle 17">
            <a:extLst>
              <a:ext uri="{FF2B5EF4-FFF2-40B4-BE49-F238E27FC236}">
                <a16:creationId xmlns:a16="http://schemas.microsoft.com/office/drawing/2014/main" xmlns="" id="{B7E5A12B-C1A1-4262-A4B2-C3AC4EEFDA4D}"/>
              </a:ext>
            </a:extLst>
          </p:cNvPr>
          <p:cNvSpPr/>
          <p:nvPr/>
        </p:nvSpPr>
        <p:spPr>
          <a:xfrm>
            <a:off x="8894222" y="6739995"/>
            <a:ext cx="203990" cy="98542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1060971">
              <a:defRPr/>
            </a:pPr>
            <a:endParaRPr lang="en-US" sz="2339" dirty="0">
              <a:solidFill>
                <a:prstClr val="white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F6FAF38-0AB5-4518-9EC8-C4C7485C8202}"/>
              </a:ext>
            </a:extLst>
          </p:cNvPr>
          <p:cNvSpPr txBox="1"/>
          <p:nvPr/>
        </p:nvSpPr>
        <p:spPr>
          <a:xfrm>
            <a:off x="9062499" y="6644768"/>
            <a:ext cx="605382" cy="30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0971">
              <a:defRPr/>
            </a:pPr>
            <a:r>
              <a:rPr lang="en-US" sz="1365" dirty="0">
                <a:solidFill>
                  <a:prstClr val="black"/>
                </a:solidFill>
                <a:latin typeface="Arial Narrow" panose="020B0606020202030204" pitchFamily="34" charset="0"/>
              </a:rPr>
              <a:t>PDRB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75B535D6-C2A4-4044-B99E-5149BAFC3116}"/>
              </a:ext>
            </a:extLst>
          </p:cNvPr>
          <p:cNvCxnSpPr>
            <a:cxnSpLocks/>
          </p:cNvCxnSpPr>
          <p:nvPr/>
        </p:nvCxnSpPr>
        <p:spPr>
          <a:xfrm>
            <a:off x="5678515" y="2403895"/>
            <a:ext cx="0" cy="3853984"/>
          </a:xfrm>
          <a:prstGeom prst="line">
            <a:avLst/>
          </a:prstGeom>
          <a:noFill/>
          <a:ln w="38100" cap="flat" cmpd="sng" algn="ctr">
            <a:solidFill>
              <a:srgbClr val="028BFD"/>
            </a:solidFill>
            <a:prstDash val="solid"/>
          </a:ln>
          <a:effectLst/>
        </p:spPr>
      </p:cxnSp>
      <p:sp>
        <p:nvSpPr>
          <p:cNvPr id="47" name="Rounded Rectangle 46"/>
          <p:cNvSpPr/>
          <p:nvPr/>
        </p:nvSpPr>
        <p:spPr>
          <a:xfrm>
            <a:off x="430745" y="1503320"/>
            <a:ext cx="11081076" cy="3841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00B0F0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5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SUMBER PERTUMBUHAN EKONOMI ( </a:t>
            </a:r>
            <a:r>
              <a:rPr lang="en-US" altLang="zh-CN" sz="1950" b="1" dirty="0" err="1">
                <a:solidFill>
                  <a:schemeClr val="bg1"/>
                </a:solidFill>
                <a:latin typeface="Franklin Gothic Medium Cond" panose="020B0606030402020204" pitchFamily="34" charset="0"/>
              </a:rPr>
              <a:t>triwulan</a:t>
            </a:r>
            <a:r>
              <a:rPr lang="en-US" altLang="zh-CN" sz="1950" b="1" dirty="0">
                <a:solidFill>
                  <a:schemeClr val="bg1"/>
                </a:solidFill>
                <a:latin typeface="Franklin Gothic Medium Cond" panose="020B0606030402020204" pitchFamily="34" charset="0"/>
              </a:rPr>
              <a:t> III 2021)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30745" y="776585"/>
            <a:ext cx="3258353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50" b="1" dirty="0" err="1">
                <a:latin typeface="Bahnschrift SemiBold SemiConden" panose="020B0502040204020203" pitchFamily="34" charset="0"/>
              </a:rPr>
              <a:t>Lanjutan</a:t>
            </a:r>
            <a:r>
              <a:rPr lang="en-US" sz="1950" b="1" dirty="0">
                <a:latin typeface="Bahnschrift SemiBold SemiConden" panose="020B0502040204020203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3569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ight Arrow Callout 31"/>
          <p:cNvSpPr/>
          <p:nvPr/>
        </p:nvSpPr>
        <p:spPr>
          <a:xfrm rot="5400000" flipH="1">
            <a:off x="2863182" y="4375492"/>
            <a:ext cx="1824094" cy="2567549"/>
          </a:xfrm>
          <a:prstGeom prst="rightArrowCallout">
            <a:avLst>
              <a:gd name="adj1" fmla="val 97065"/>
              <a:gd name="adj2" fmla="val 56741"/>
              <a:gd name="adj3" fmla="val 32049"/>
              <a:gd name="adj4" fmla="val 45711"/>
            </a:avLst>
          </a:prstGeom>
          <a:solidFill>
            <a:srgbClr val="FF66CC"/>
          </a:solidFill>
          <a:ln>
            <a:noFill/>
          </a:ln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36" name="Rounded Rectangle 35"/>
          <p:cNvSpPr/>
          <p:nvPr/>
        </p:nvSpPr>
        <p:spPr>
          <a:xfrm>
            <a:off x="5051107" y="3516284"/>
            <a:ext cx="6459426" cy="110459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33CCFF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033"/>
            <a:endParaRPr lang="en-US" sz="195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97727" y="5071274"/>
            <a:ext cx="1857690" cy="750205"/>
          </a:xfrm>
          <a:prstGeom prst="rect">
            <a:avLst/>
          </a:prstGeom>
          <a:noFill/>
          <a:effectLst/>
        </p:spPr>
        <p:txBody>
          <a:bodyPr wrap="square" lIns="89154" tIns="44577" rIns="89154" bIns="44577">
            <a:spAutoFit/>
          </a:bodyPr>
          <a:lstStyle/>
          <a:p>
            <a:pPr algn="ctr"/>
            <a:r>
              <a:rPr lang="en-US" sz="429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1,14%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9" y="1629489"/>
            <a:ext cx="3174944" cy="5299486"/>
          </a:xfrm>
          <a:prstGeom prst="rect">
            <a:avLst/>
          </a:prstGeom>
          <a:effectLst>
            <a:outerShdw blurRad="292100" dist="139700" dir="6000000" algn="t" rotWithShape="0">
              <a:prstClr val="black">
                <a:alpha val="41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08991" y="5809402"/>
            <a:ext cx="2261872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dirty="0" err="1">
                <a:latin typeface="NewsGoth BT" panose="020B0503020203020204" pitchFamily="34" charset="0"/>
              </a:rPr>
              <a:t>Inflasi</a:t>
            </a:r>
            <a:r>
              <a:rPr lang="en-US" sz="1950" dirty="0">
                <a:latin typeface="NewsGoth BT" panose="020B0503020203020204" pitchFamily="34" charset="0"/>
              </a:rPr>
              <a:t> </a:t>
            </a:r>
            <a:r>
              <a:rPr lang="en-US" sz="1950" dirty="0" err="1">
                <a:latin typeface="NewsGoth BT" panose="020B0503020203020204" pitchFamily="34" charset="0"/>
              </a:rPr>
              <a:t>tertinggi</a:t>
            </a:r>
            <a:r>
              <a:rPr lang="en-US" sz="1950" dirty="0">
                <a:latin typeface="NewsGoth BT" panose="020B0503020203020204" pitchFamily="34" charset="0"/>
              </a:rPr>
              <a:t>  </a:t>
            </a:r>
          </a:p>
          <a:p>
            <a:pPr algn="ctr"/>
            <a:r>
              <a:rPr lang="en-US" sz="1950" dirty="0">
                <a:latin typeface="NewsGoth BT" panose="020B0503020203020204" pitchFamily="34" charset="0"/>
              </a:rPr>
              <a:t>Kota </a:t>
            </a:r>
            <a:r>
              <a:rPr lang="en-US" sz="1950" b="1" dirty="0" err="1">
                <a:latin typeface="NewsGoth BT" panose="020B0503020203020204" pitchFamily="34" charset="0"/>
              </a:rPr>
              <a:t>Parepare</a:t>
            </a:r>
            <a:endParaRPr lang="en-US" sz="1950" b="1" dirty="0">
              <a:latin typeface="NewsGoth BT" panose="020B0503020203020204" pitchFamily="34" charset="0"/>
            </a:endParaRPr>
          </a:p>
        </p:txBody>
      </p:sp>
      <p:sp>
        <p:nvSpPr>
          <p:cNvPr id="13" name="Right Arrow Callout 12"/>
          <p:cNvSpPr/>
          <p:nvPr/>
        </p:nvSpPr>
        <p:spPr>
          <a:xfrm rot="5400000" flipH="1">
            <a:off x="5429579" y="1065885"/>
            <a:ext cx="1824094" cy="2567549"/>
          </a:xfrm>
          <a:prstGeom prst="rightArrowCallout">
            <a:avLst>
              <a:gd name="adj1" fmla="val 97065"/>
              <a:gd name="adj2" fmla="val 56741"/>
              <a:gd name="adj3" fmla="val 32049"/>
              <a:gd name="adj4" fmla="val 45711"/>
            </a:avLst>
          </a:prstGeom>
          <a:solidFill>
            <a:srgbClr val="92D050"/>
          </a:solidFill>
          <a:ln>
            <a:noFill/>
          </a:ln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14" name="TextBox 13"/>
          <p:cNvSpPr txBox="1"/>
          <p:nvPr/>
        </p:nvSpPr>
        <p:spPr>
          <a:xfrm>
            <a:off x="5057853" y="2487414"/>
            <a:ext cx="244657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dirty="0" err="1">
                <a:latin typeface="NewsGoth BT" panose="020B0503020203020204" pitchFamily="34" charset="0"/>
              </a:rPr>
              <a:t>Inflasi</a:t>
            </a:r>
            <a:r>
              <a:rPr lang="en-US" sz="1950" dirty="0">
                <a:latin typeface="NewsGoth BT" panose="020B0503020203020204" pitchFamily="34" charset="0"/>
              </a:rPr>
              <a:t> </a:t>
            </a:r>
            <a:r>
              <a:rPr lang="en-US" sz="1950" dirty="0" err="1">
                <a:latin typeface="NewsGoth BT" panose="020B0503020203020204" pitchFamily="34" charset="0"/>
              </a:rPr>
              <a:t>Terendah</a:t>
            </a:r>
            <a:r>
              <a:rPr lang="en-US" sz="1950" dirty="0">
                <a:latin typeface="NewsGoth BT" panose="020B0503020203020204" pitchFamily="34" charset="0"/>
              </a:rPr>
              <a:t> </a:t>
            </a:r>
          </a:p>
          <a:p>
            <a:pPr algn="ctr"/>
            <a:r>
              <a:rPr lang="en-US" sz="1950" dirty="0">
                <a:latin typeface="NewsGoth BT" panose="020B0503020203020204" pitchFamily="34" charset="0"/>
              </a:rPr>
              <a:t>Kota </a:t>
            </a:r>
            <a:r>
              <a:rPr lang="en-US" sz="1950" b="1" dirty="0" err="1">
                <a:latin typeface="NewsGoth BT" panose="020B0503020203020204" pitchFamily="34" charset="0"/>
              </a:rPr>
              <a:t>Palopo</a:t>
            </a:r>
            <a:endParaRPr lang="en-US" sz="1950" b="1" dirty="0">
              <a:latin typeface="NewsGoth BT" panose="020B05030202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02445" y="1829701"/>
            <a:ext cx="1784971" cy="750205"/>
          </a:xfrm>
          <a:prstGeom prst="rect">
            <a:avLst/>
          </a:prstGeom>
          <a:noFill/>
        </p:spPr>
        <p:txBody>
          <a:bodyPr wrap="square" lIns="89154" tIns="44577" rIns="89154" bIns="44577">
            <a:spAutoFit/>
          </a:bodyPr>
          <a:lstStyle/>
          <a:p>
            <a:pPr algn="ctr"/>
            <a:r>
              <a:rPr lang="en-US" sz="429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0,65%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44929" flipH="1">
            <a:off x="1774365" y="1627809"/>
            <a:ext cx="2957915" cy="2217476"/>
          </a:xfrm>
          <a:prstGeom prst="rect">
            <a:avLst/>
          </a:prstGeom>
          <a:effectLst>
            <a:outerShdw blurRad="190500" dist="101600" dir="42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ight Arrow Callout 16"/>
          <p:cNvSpPr/>
          <p:nvPr/>
        </p:nvSpPr>
        <p:spPr>
          <a:xfrm rot="5400000" flipH="1">
            <a:off x="8689382" y="531912"/>
            <a:ext cx="2427157" cy="3043544"/>
          </a:xfrm>
          <a:prstGeom prst="rightArrowCallout">
            <a:avLst>
              <a:gd name="adj1" fmla="val 128776"/>
              <a:gd name="adj2" fmla="val 73180"/>
              <a:gd name="adj3" fmla="val 21833"/>
              <a:gd name="adj4" fmla="val 64033"/>
            </a:avLst>
          </a:prstGeom>
          <a:solidFill>
            <a:srgbClr val="FFC000"/>
          </a:solidFill>
          <a:ln>
            <a:noFill/>
          </a:ln>
          <a:effectLst>
            <a:outerShdw blurRad="177800" dist="762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 dirty="0"/>
          </a:p>
        </p:txBody>
      </p:sp>
      <p:sp>
        <p:nvSpPr>
          <p:cNvPr id="18" name="Rectangle 17"/>
          <p:cNvSpPr/>
          <p:nvPr/>
        </p:nvSpPr>
        <p:spPr>
          <a:xfrm>
            <a:off x="9177528" y="1754125"/>
            <a:ext cx="1749229" cy="840230"/>
          </a:xfrm>
          <a:prstGeom prst="rect">
            <a:avLst/>
          </a:prstGeom>
          <a:noFill/>
        </p:spPr>
        <p:txBody>
          <a:bodyPr wrap="none" lIns="89154" tIns="44577" rIns="89154" bIns="44577">
            <a:spAutoFit/>
          </a:bodyPr>
          <a:lstStyle/>
          <a:p>
            <a:pPr algn="ctr"/>
            <a:r>
              <a:rPr lang="en-US" sz="4875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0,92%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11684" y="2438036"/>
            <a:ext cx="2808714" cy="81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40" b="1" dirty="0" err="1">
                <a:latin typeface="NewsGoth BT" panose="020B0503020203020204" pitchFamily="34" charset="0"/>
              </a:rPr>
              <a:t>Inflasi</a:t>
            </a:r>
            <a:r>
              <a:rPr lang="en-US" sz="2340" b="1" dirty="0">
                <a:latin typeface="NewsGoth BT" panose="020B0503020203020204" pitchFamily="34" charset="0"/>
              </a:rPr>
              <a:t> </a:t>
            </a:r>
            <a:r>
              <a:rPr lang="en-US" sz="2340" b="1" dirty="0" err="1">
                <a:latin typeface="NewsGoth BT" panose="020B0503020203020204" pitchFamily="34" charset="0"/>
              </a:rPr>
              <a:t>Provinsi</a:t>
            </a:r>
            <a:r>
              <a:rPr lang="en-US" sz="2340" b="1" dirty="0">
                <a:latin typeface="NewsGoth BT" panose="020B0503020203020204" pitchFamily="34" charset="0"/>
              </a:rPr>
              <a:t> Sulawesi Selatan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09206" y="972467"/>
            <a:ext cx="4261658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0033"/>
            <a:r>
              <a:rPr lang="en-US" sz="1950" b="1" dirty="0" err="1">
                <a:latin typeface="Bahnschrift SemiBold SemiConden" panose="020B0502040204020203" pitchFamily="34" charset="0"/>
              </a:rPr>
              <a:t>Laju</a:t>
            </a:r>
            <a:r>
              <a:rPr lang="en-US" sz="1950" b="1" dirty="0">
                <a:latin typeface="Bahnschrift SemiBold SemiConden" panose="020B0502040204020203" pitchFamily="34" charset="0"/>
              </a:rPr>
              <a:t> </a:t>
            </a:r>
            <a:r>
              <a:rPr lang="en-US" sz="1950" b="1" dirty="0" err="1">
                <a:latin typeface="Bahnschrift SemiBold SemiConden" panose="020B0502040204020203" pitchFamily="34" charset="0"/>
              </a:rPr>
              <a:t>Inflasi</a:t>
            </a:r>
            <a:r>
              <a:rPr lang="en-US" sz="1950" b="1" dirty="0">
                <a:latin typeface="Bahnschrift SemiBold SemiConden" panose="020B0502040204020203" pitchFamily="34" charset="0"/>
              </a:rPr>
              <a:t> </a:t>
            </a:r>
            <a:r>
              <a:rPr lang="en-US" sz="1950" b="1" dirty="0" err="1">
                <a:latin typeface="Bahnschrift SemiBold SemiConden" panose="020B0502040204020203" pitchFamily="34" charset="0"/>
              </a:rPr>
              <a:t>Provinsi</a:t>
            </a:r>
            <a:r>
              <a:rPr lang="en-US" sz="1950" b="1" dirty="0">
                <a:latin typeface="Bahnschrift SemiBold SemiConden" panose="020B0502040204020203" pitchFamily="34" charset="0"/>
              </a:rPr>
              <a:t> Sulawesi Selatan</a:t>
            </a:r>
          </a:p>
        </p:txBody>
      </p:sp>
      <p:sp>
        <p:nvSpPr>
          <p:cNvPr id="21" name="Oval 20"/>
          <p:cNvSpPr/>
          <p:nvPr/>
        </p:nvSpPr>
        <p:spPr>
          <a:xfrm>
            <a:off x="347175" y="969379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4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234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654160" y="4691897"/>
            <a:ext cx="2727031" cy="2120193"/>
            <a:chOff x="560480" y="1388112"/>
            <a:chExt cx="2796955" cy="2174557"/>
          </a:xfrm>
        </p:grpSpPr>
        <p:sp>
          <p:nvSpPr>
            <p:cNvPr id="23" name="Folded Corner 22"/>
            <p:cNvSpPr/>
            <p:nvPr/>
          </p:nvSpPr>
          <p:spPr>
            <a:xfrm>
              <a:off x="560480" y="1510864"/>
              <a:ext cx="2796955" cy="2017253"/>
            </a:xfrm>
            <a:prstGeom prst="foldedCorner">
              <a:avLst>
                <a:gd name="adj" fmla="val 29099"/>
              </a:avLst>
            </a:prstGeom>
            <a:solidFill>
              <a:srgbClr val="FFFFCC"/>
            </a:solidFill>
            <a:effectLst>
              <a:outerShdw blurRad="1397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9599" y="2454673"/>
              <a:ext cx="241663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55" b="1" dirty="0" err="1">
                  <a:latin typeface="NewsGoth BT" panose="020B0503020203020204" pitchFamily="34" charset="0"/>
                </a:rPr>
                <a:t>Inflasi</a:t>
              </a:r>
              <a:r>
                <a:rPr lang="en-US" sz="1755" b="1" dirty="0">
                  <a:latin typeface="NewsGoth BT" panose="020B0503020203020204" pitchFamily="34" charset="0"/>
                </a:rPr>
                <a:t> </a:t>
              </a:r>
              <a:r>
                <a:rPr lang="en-US" sz="1755" b="1" dirty="0" err="1">
                  <a:latin typeface="NewsGoth BT" panose="020B0503020203020204" pitchFamily="34" charset="0"/>
                </a:rPr>
                <a:t>Tahun</a:t>
              </a:r>
              <a:r>
                <a:rPr lang="en-US" sz="1755" b="1" dirty="0">
                  <a:latin typeface="NewsGoth BT" panose="020B0503020203020204" pitchFamily="34" charset="0"/>
                </a:rPr>
                <a:t> </a:t>
              </a:r>
              <a:r>
                <a:rPr lang="en-US" sz="1755" b="1" dirty="0" err="1">
                  <a:latin typeface="NewsGoth BT" panose="020B0503020203020204" pitchFamily="34" charset="0"/>
                </a:rPr>
                <a:t>Kalender</a:t>
              </a:r>
              <a:r>
                <a:rPr lang="en-US" sz="1755" b="1" dirty="0">
                  <a:latin typeface="NewsGoth BT" panose="020B0503020203020204" pitchFamily="34" charset="0"/>
                </a:rPr>
                <a:t> </a:t>
              </a:r>
              <a:r>
                <a:rPr lang="en-US" sz="1463" dirty="0">
                  <a:latin typeface="NewsGoth BT" panose="020B0503020203020204" pitchFamily="34" charset="0"/>
                </a:rPr>
                <a:t>(</a:t>
              </a:r>
              <a:r>
                <a:rPr lang="en-US" sz="1463" dirty="0" err="1">
                  <a:latin typeface="NewsGoth BT" panose="020B0503020203020204" pitchFamily="34" charset="0"/>
                </a:rPr>
                <a:t>Desember</a:t>
              </a:r>
              <a:r>
                <a:rPr lang="en-US" sz="1463" dirty="0">
                  <a:latin typeface="NewsGoth BT" panose="020B0503020203020204" pitchFamily="34" charset="0"/>
                </a:rPr>
                <a:t> 2021 </a:t>
              </a:r>
              <a:r>
                <a:rPr lang="en-US" sz="1463" dirty="0" err="1">
                  <a:latin typeface="NewsGoth BT" panose="020B0503020203020204" pitchFamily="34" charset="0"/>
                </a:rPr>
                <a:t>terhadap</a:t>
              </a:r>
              <a:r>
                <a:rPr lang="en-US" sz="1463" dirty="0">
                  <a:latin typeface="NewsGoth BT" panose="020B0503020203020204" pitchFamily="34" charset="0"/>
                </a:rPr>
                <a:t> </a:t>
              </a:r>
              <a:r>
                <a:rPr lang="en-US" sz="1463" dirty="0" err="1">
                  <a:latin typeface="NewsGoth BT" panose="020B0503020203020204" pitchFamily="34" charset="0"/>
                </a:rPr>
                <a:t>Desember</a:t>
              </a:r>
              <a:r>
                <a:rPr lang="en-US" sz="1463" dirty="0">
                  <a:latin typeface="NewsGoth BT" panose="020B0503020203020204" pitchFamily="34" charset="0"/>
                </a:rPr>
                <a:t> 2020)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60480" y="1388112"/>
              <a:ext cx="2796955" cy="1246495"/>
            </a:xfrm>
            <a:prstGeom prst="rect">
              <a:avLst/>
            </a:prstGeom>
            <a:noFill/>
          </p:spPr>
          <p:txBody>
            <a:bodyPr wrap="square" lIns="89154" tIns="44577" rIns="89154" bIns="44577">
              <a:spAutoFit/>
            </a:bodyPr>
            <a:lstStyle/>
            <a:p>
              <a:pPr algn="ctr"/>
              <a:r>
                <a:rPr lang="en-US" sz="7313" b="1" dirty="0">
                  <a:ln w="0"/>
                  <a:solidFill>
                    <a:schemeClr val="accent1"/>
                  </a:solidFill>
                </a:rPr>
                <a:t>2,40%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783505" y="4695411"/>
            <a:ext cx="2727033" cy="2172274"/>
            <a:chOff x="560480" y="4041690"/>
            <a:chExt cx="2796957" cy="2227974"/>
          </a:xfrm>
        </p:grpSpPr>
        <p:sp>
          <p:nvSpPr>
            <p:cNvPr id="27" name="Folded Corner 26"/>
            <p:cNvSpPr/>
            <p:nvPr/>
          </p:nvSpPr>
          <p:spPr>
            <a:xfrm>
              <a:off x="560480" y="4170705"/>
              <a:ext cx="2796955" cy="2017253"/>
            </a:xfrm>
            <a:prstGeom prst="foldedCorner">
              <a:avLst>
                <a:gd name="adj" fmla="val 29099"/>
              </a:avLst>
            </a:prstGeom>
            <a:solidFill>
              <a:srgbClr val="FFFFCC"/>
            </a:solidFill>
            <a:effectLst>
              <a:outerShdw blurRad="1397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105" y="5159169"/>
              <a:ext cx="2535752" cy="1110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55" b="1" dirty="0" err="1">
                  <a:latin typeface="NewsGoth BT" panose="020B0503020203020204" pitchFamily="34" charset="0"/>
                </a:rPr>
                <a:t>Inflasi</a:t>
              </a:r>
              <a:r>
                <a:rPr lang="en-US" sz="1755" b="1" dirty="0">
                  <a:latin typeface="NewsGoth BT" panose="020B0503020203020204" pitchFamily="34" charset="0"/>
                </a:rPr>
                <a:t> </a:t>
              </a:r>
              <a:r>
                <a:rPr lang="en-US" sz="1755" b="1" dirty="0" err="1">
                  <a:latin typeface="NewsGoth BT" panose="020B0503020203020204" pitchFamily="34" charset="0"/>
                </a:rPr>
                <a:t>Tahun</a:t>
              </a:r>
              <a:r>
                <a:rPr lang="en-US" sz="1755" b="1" dirty="0">
                  <a:latin typeface="NewsGoth BT" panose="020B0503020203020204" pitchFamily="34" charset="0"/>
                </a:rPr>
                <a:t> </a:t>
              </a:r>
              <a:r>
                <a:rPr lang="en-US" sz="1755" b="1" dirty="0" err="1">
                  <a:latin typeface="NewsGoth BT" panose="020B0503020203020204" pitchFamily="34" charset="0"/>
                </a:rPr>
                <a:t>Ke</a:t>
              </a:r>
              <a:r>
                <a:rPr lang="en-US" sz="1755" b="1" dirty="0">
                  <a:latin typeface="NewsGoth BT" panose="020B0503020203020204" pitchFamily="34" charset="0"/>
                </a:rPr>
                <a:t> </a:t>
              </a:r>
              <a:r>
                <a:rPr lang="en-US" sz="1755" b="1" dirty="0" err="1">
                  <a:latin typeface="NewsGoth BT" panose="020B0503020203020204" pitchFamily="34" charset="0"/>
                </a:rPr>
                <a:t>Tahun</a:t>
              </a:r>
              <a:r>
                <a:rPr lang="en-US" sz="1755" b="1" dirty="0">
                  <a:latin typeface="NewsGoth BT" panose="020B0503020203020204" pitchFamily="34" charset="0"/>
                </a:rPr>
                <a:t> </a:t>
              </a:r>
              <a:r>
                <a:rPr lang="en-US" sz="1463" dirty="0">
                  <a:latin typeface="NewsGoth BT" panose="020B0503020203020204" pitchFamily="34" charset="0"/>
                </a:rPr>
                <a:t>(</a:t>
              </a:r>
              <a:r>
                <a:rPr lang="en-US" sz="1463" dirty="0" err="1">
                  <a:latin typeface="NewsGoth BT" panose="020B0503020203020204" pitchFamily="34" charset="0"/>
                </a:rPr>
                <a:t>Desember</a:t>
              </a:r>
              <a:r>
                <a:rPr lang="en-US" sz="1463" dirty="0">
                  <a:latin typeface="NewsGoth BT" panose="020B0503020203020204" pitchFamily="34" charset="0"/>
                </a:rPr>
                <a:t> 2021 </a:t>
              </a:r>
              <a:r>
                <a:rPr lang="en-US" sz="1463" dirty="0" err="1">
                  <a:latin typeface="NewsGoth BT" panose="020B0503020203020204" pitchFamily="34" charset="0"/>
                </a:rPr>
                <a:t>terhadap</a:t>
              </a:r>
              <a:r>
                <a:rPr lang="en-US" sz="1463" dirty="0">
                  <a:latin typeface="NewsGoth BT" panose="020B0503020203020204" pitchFamily="34" charset="0"/>
                </a:rPr>
                <a:t> </a:t>
              </a:r>
              <a:r>
                <a:rPr lang="en-US" sz="1463" dirty="0" err="1">
                  <a:latin typeface="NewsGoth BT" panose="020B0503020203020204" pitchFamily="34" charset="0"/>
                </a:rPr>
                <a:t>Desember</a:t>
              </a:r>
              <a:r>
                <a:rPr lang="en-US" sz="1463" dirty="0">
                  <a:latin typeface="NewsGoth BT" panose="020B0503020203020204" pitchFamily="34" charset="0"/>
                </a:rPr>
                <a:t> 2020)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481" y="4041690"/>
              <a:ext cx="2796956" cy="1246495"/>
            </a:xfrm>
            <a:prstGeom prst="rect">
              <a:avLst/>
            </a:prstGeom>
            <a:noFill/>
          </p:spPr>
          <p:txBody>
            <a:bodyPr wrap="square" lIns="89154" tIns="44577" rIns="89154" bIns="44577">
              <a:spAutoFit/>
            </a:bodyPr>
            <a:lstStyle/>
            <a:p>
              <a:pPr algn="ctr"/>
              <a:r>
                <a:rPr lang="en-US" sz="7313" b="1" dirty="0">
                  <a:ln w="0"/>
                  <a:solidFill>
                    <a:schemeClr val="accent1"/>
                  </a:solidFill>
                </a:rPr>
                <a:t>2,40%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069" y="1076168"/>
            <a:ext cx="642151" cy="784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399784" flipH="1">
            <a:off x="1142066" y="3508837"/>
            <a:ext cx="2208941" cy="1744399"/>
          </a:xfrm>
          <a:prstGeom prst="rect">
            <a:avLst/>
          </a:prstGeom>
          <a:effectLst>
            <a:outerShdw blurRad="203200" dist="139700" dir="4800000" algn="tl" rotWithShape="0">
              <a:prstClr val="black">
                <a:alpha val="37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5051110" y="3983859"/>
            <a:ext cx="637362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60" b="1" dirty="0">
                <a:latin typeface="NewsGoth BT" panose="020B0503020203020204" pitchFamily="34" charset="0"/>
              </a:rPr>
              <a:t>5 Kota </a:t>
            </a:r>
            <a:r>
              <a:rPr lang="en-US" sz="1560" b="1" dirty="0" err="1">
                <a:latin typeface="NewsGoth BT" panose="020B0503020203020204" pitchFamily="34" charset="0"/>
              </a:rPr>
              <a:t>Indeks</a:t>
            </a:r>
            <a:r>
              <a:rPr lang="en-US" sz="1560" b="1" dirty="0">
                <a:latin typeface="NewsGoth BT" panose="020B0503020203020204" pitchFamily="34" charset="0"/>
              </a:rPr>
              <a:t> </a:t>
            </a:r>
            <a:r>
              <a:rPr lang="en-US" sz="1560" b="1" dirty="0" err="1">
                <a:latin typeface="NewsGoth BT" panose="020B0503020203020204" pitchFamily="34" charset="0"/>
              </a:rPr>
              <a:t>Harga</a:t>
            </a:r>
            <a:r>
              <a:rPr lang="en-US" sz="1560" b="1" dirty="0">
                <a:latin typeface="NewsGoth BT" panose="020B0503020203020204" pitchFamily="34" charset="0"/>
              </a:rPr>
              <a:t> </a:t>
            </a:r>
            <a:r>
              <a:rPr lang="en-US" sz="1560" b="1" dirty="0" err="1">
                <a:latin typeface="NewsGoth BT" panose="020B0503020203020204" pitchFamily="34" charset="0"/>
              </a:rPr>
              <a:t>Konsumen</a:t>
            </a:r>
            <a:r>
              <a:rPr lang="en-US" sz="1560" b="1" dirty="0">
                <a:latin typeface="NewsGoth BT" panose="020B0503020203020204" pitchFamily="34" charset="0"/>
              </a:rPr>
              <a:t> </a:t>
            </a:r>
            <a:r>
              <a:rPr lang="en-US" sz="1560" dirty="0">
                <a:latin typeface="NewsGoth BT" panose="020B0503020203020204" pitchFamily="34" charset="0"/>
              </a:rPr>
              <a:t>(Makassar, Pare </a:t>
            </a:r>
            <a:r>
              <a:rPr lang="en-US" sz="1560" dirty="0" err="1">
                <a:latin typeface="NewsGoth BT" panose="020B0503020203020204" pitchFamily="34" charset="0"/>
              </a:rPr>
              <a:t>Pare</a:t>
            </a:r>
            <a:r>
              <a:rPr lang="en-US" sz="1560" dirty="0">
                <a:latin typeface="NewsGoth BT" panose="020B0503020203020204" pitchFamily="34" charset="0"/>
              </a:rPr>
              <a:t>, </a:t>
            </a:r>
            <a:r>
              <a:rPr lang="en-US" sz="1560" dirty="0" err="1">
                <a:latin typeface="NewsGoth BT" panose="020B0503020203020204" pitchFamily="34" charset="0"/>
              </a:rPr>
              <a:t>Palopo</a:t>
            </a:r>
            <a:r>
              <a:rPr lang="en-US" sz="1560" dirty="0">
                <a:latin typeface="NewsGoth BT" panose="020B0503020203020204" pitchFamily="34" charset="0"/>
              </a:rPr>
              <a:t>, </a:t>
            </a:r>
          </a:p>
          <a:p>
            <a:pPr algn="ctr"/>
            <a:r>
              <a:rPr lang="en-US" sz="1560" dirty="0" err="1">
                <a:latin typeface="NewsGoth BT" panose="020B0503020203020204" pitchFamily="34" charset="0"/>
              </a:rPr>
              <a:t>Watampone</a:t>
            </a:r>
            <a:r>
              <a:rPr lang="en-US" sz="1560" dirty="0">
                <a:latin typeface="NewsGoth BT" panose="020B0503020203020204" pitchFamily="34" charset="0"/>
              </a:rPr>
              <a:t> &amp; </a:t>
            </a:r>
            <a:r>
              <a:rPr lang="en-US" sz="1560" dirty="0" err="1">
                <a:latin typeface="NewsGoth BT" panose="020B0503020203020204" pitchFamily="34" charset="0"/>
              </a:rPr>
              <a:t>Bulukumba</a:t>
            </a:r>
            <a:r>
              <a:rPr lang="en-US" sz="1560" dirty="0">
                <a:latin typeface="NewsGoth BT" panose="020B0503020203020204" pitchFamily="34" charset="0"/>
              </a:rPr>
              <a:t>)</a:t>
            </a:r>
            <a:endParaRPr lang="en-US" sz="1560" b="1" dirty="0">
              <a:latin typeface="NewsGoth BT" panose="020B0503020203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37382" y="3573130"/>
            <a:ext cx="6287353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40" b="1" u="sng" dirty="0">
                <a:latin typeface="NewsGoth BT" panose="020B0503020203020204" pitchFamily="34" charset="0"/>
              </a:rPr>
              <a:t>SELURUH KOTA MENGALAMI INFLASI</a:t>
            </a:r>
          </a:p>
        </p:txBody>
      </p:sp>
      <p:pic>
        <p:nvPicPr>
          <p:cNvPr id="37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4" y="41127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886910" y="203323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41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B8A225-9BEE-414B-A2F8-0E1418C980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229" y="4751401"/>
            <a:ext cx="4899115" cy="2071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1A4DE0-8DC5-4408-8DE6-27BBEBCC232D}"/>
              </a:ext>
            </a:extLst>
          </p:cNvPr>
          <p:cNvSpPr txBox="1"/>
          <p:nvPr/>
        </p:nvSpPr>
        <p:spPr>
          <a:xfrm>
            <a:off x="245010" y="6903822"/>
            <a:ext cx="4952838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51" indent="-176451">
              <a:buFont typeface="Wingdings" panose="05000000000000000000" pitchFamily="2" charset="2"/>
              <a:buChar char="§"/>
            </a:pPr>
            <a:r>
              <a:rPr lang="en-US" sz="1755" dirty="0">
                <a:latin typeface="NewsGoth Cn BT" panose="020B0506020202030204" pitchFamily="34" charset="0"/>
              </a:rPr>
              <a:t>TPT </a:t>
            </a:r>
            <a:r>
              <a:rPr lang="en-US" sz="1755" dirty="0" err="1">
                <a:latin typeface="NewsGoth Cn BT" panose="020B0506020202030204" pitchFamily="34" charset="0"/>
              </a:rPr>
              <a:t>Sulsel</a:t>
            </a:r>
            <a:r>
              <a:rPr lang="en-US" sz="1755" dirty="0">
                <a:latin typeface="NewsGoth Cn BT" panose="020B0506020202030204" pitchFamily="34" charset="0"/>
              </a:rPr>
              <a:t> pada </a:t>
            </a:r>
            <a:r>
              <a:rPr lang="en-US" sz="1755" dirty="0" err="1">
                <a:latin typeface="NewsGoth Cn BT" panose="020B0506020202030204" pitchFamily="34" charset="0"/>
              </a:rPr>
              <a:t>Agustus</a:t>
            </a:r>
            <a:r>
              <a:rPr lang="en-US" sz="1755" dirty="0">
                <a:latin typeface="NewsGoth Cn BT" panose="020B0506020202030204" pitchFamily="34" charset="0"/>
              </a:rPr>
              <a:t> 2021 </a:t>
            </a:r>
            <a:r>
              <a:rPr lang="en-US" sz="1755" dirty="0" err="1">
                <a:latin typeface="NewsGoth Cn BT" panose="020B0506020202030204" pitchFamily="34" charset="0"/>
              </a:rPr>
              <a:t>masih</a:t>
            </a:r>
            <a:r>
              <a:rPr lang="en-US" sz="1755" dirty="0">
                <a:latin typeface="NewsGoth Cn BT" panose="020B0506020202030204" pitchFamily="34" charset="0"/>
              </a:rPr>
              <a:t> </a:t>
            </a:r>
            <a:r>
              <a:rPr lang="en-US" sz="1755" dirty="0" err="1">
                <a:latin typeface="NewsGoth Cn BT" panose="020B0506020202030204" pitchFamily="34" charset="0"/>
              </a:rPr>
              <a:t>didominasi</a:t>
            </a:r>
            <a:r>
              <a:rPr lang="en-US" sz="1755" dirty="0">
                <a:latin typeface="NewsGoth Cn BT" panose="020B0506020202030204" pitchFamily="34" charset="0"/>
              </a:rPr>
              <a:t> </a:t>
            </a:r>
            <a:r>
              <a:rPr lang="en-US" sz="1755" dirty="0" err="1">
                <a:latin typeface="NewsGoth Cn BT" panose="020B0506020202030204" pitchFamily="34" charset="0"/>
              </a:rPr>
              <a:t>dari</a:t>
            </a:r>
            <a:r>
              <a:rPr lang="en-US" sz="1755" dirty="0">
                <a:latin typeface="NewsGoth Cn BT" panose="020B0506020202030204" pitchFamily="34" charset="0"/>
              </a:rPr>
              <a:t> </a:t>
            </a:r>
            <a:r>
              <a:rPr lang="en-US" sz="1755" dirty="0" err="1">
                <a:latin typeface="NewsGoth Cn BT" panose="020B0506020202030204" pitchFamily="34" charset="0"/>
              </a:rPr>
              <a:t>tamatan</a:t>
            </a:r>
            <a:r>
              <a:rPr lang="en-US" sz="1755" dirty="0">
                <a:latin typeface="NewsGoth Cn BT" panose="020B0506020202030204" pitchFamily="34" charset="0"/>
              </a:rPr>
              <a:t> SMK</a:t>
            </a:r>
            <a:endParaRPr lang="en-ID" sz="1755" dirty="0">
              <a:latin typeface="NewsGoth Cn BT" panose="020B05060202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B7E8D6-7EFD-4365-9AC4-D19B955C60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325" y="779432"/>
            <a:ext cx="5880122" cy="3378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2340A41-5FB8-4366-A5E3-72BC0CC73941}"/>
              </a:ext>
            </a:extLst>
          </p:cNvPr>
          <p:cNvSpPr txBox="1"/>
          <p:nvPr/>
        </p:nvSpPr>
        <p:spPr>
          <a:xfrm>
            <a:off x="5735523" y="4213375"/>
            <a:ext cx="6151680" cy="63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451" indent="-176451">
              <a:buFont typeface="Wingdings" panose="05000000000000000000" pitchFamily="2" charset="2"/>
              <a:buChar char="§"/>
            </a:pPr>
            <a:r>
              <a:rPr lang="en-ID" sz="1755" dirty="0" err="1">
                <a:latin typeface="NewsGoth Cn BT" panose="020B0506020202030204" pitchFamily="34" charset="0"/>
              </a:rPr>
              <a:t>Lapangan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pekerjaan</a:t>
            </a:r>
            <a:r>
              <a:rPr lang="en-ID" sz="1755" dirty="0">
                <a:latin typeface="NewsGoth Cn BT" panose="020B0506020202030204" pitchFamily="34" charset="0"/>
              </a:rPr>
              <a:t> yang </a:t>
            </a:r>
            <a:r>
              <a:rPr lang="en-ID" sz="1755" dirty="0" err="1">
                <a:latin typeface="NewsGoth Cn BT" panose="020B0506020202030204" pitchFamily="34" charset="0"/>
              </a:rPr>
              <a:t>menyerap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tenaga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kerja</a:t>
            </a:r>
            <a:r>
              <a:rPr lang="en-ID" sz="1755" dirty="0">
                <a:latin typeface="NewsGoth Cn BT" panose="020B0506020202030204" pitchFamily="34" charset="0"/>
              </a:rPr>
              <a:t> paling </a:t>
            </a:r>
            <a:r>
              <a:rPr lang="en-ID" sz="1755" dirty="0" err="1">
                <a:latin typeface="NewsGoth Cn BT" panose="020B0506020202030204" pitchFamily="34" charset="0"/>
              </a:rPr>
              <a:t>banyak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adalah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Pertanian</a:t>
            </a:r>
            <a:r>
              <a:rPr lang="en-ID" sz="1755" dirty="0">
                <a:latin typeface="NewsGoth Cn BT" panose="020B0506020202030204" pitchFamily="34" charset="0"/>
              </a:rPr>
              <a:t>, </a:t>
            </a:r>
            <a:r>
              <a:rPr lang="en-ID" sz="1755" dirty="0" err="1">
                <a:latin typeface="NewsGoth Cn BT" panose="020B0506020202030204" pitchFamily="34" charset="0"/>
              </a:rPr>
              <a:t>Kehutanan</a:t>
            </a:r>
            <a:r>
              <a:rPr lang="en-ID" sz="1755" dirty="0">
                <a:latin typeface="NewsGoth Cn BT" panose="020B0506020202030204" pitchFamily="34" charset="0"/>
              </a:rPr>
              <a:t>, dan </a:t>
            </a:r>
            <a:r>
              <a:rPr lang="en-ID" sz="1755" dirty="0" err="1">
                <a:latin typeface="NewsGoth Cn BT" panose="020B0506020202030204" pitchFamily="34" charset="0"/>
              </a:rPr>
              <a:t>Perikanan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yaitu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sebesar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b="1" dirty="0">
                <a:solidFill>
                  <a:srgbClr val="FF0000"/>
                </a:solidFill>
                <a:latin typeface="NewsGoth Cn BT" panose="020B0506020202030204" pitchFamily="34" charset="0"/>
              </a:rPr>
              <a:t>37,43.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B02CFC-D967-437C-8230-014FD60B840A}"/>
              </a:ext>
            </a:extLst>
          </p:cNvPr>
          <p:cNvSpPr txBox="1"/>
          <p:nvPr/>
        </p:nvSpPr>
        <p:spPr>
          <a:xfrm>
            <a:off x="192247" y="1721482"/>
            <a:ext cx="5230390" cy="2865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Aft>
                <a:spcPts val="585"/>
              </a:spcAft>
              <a:buFont typeface="Wingdings" panose="05000000000000000000" pitchFamily="2" charset="2"/>
              <a:buChar char="§"/>
            </a:pPr>
            <a:r>
              <a:rPr lang="en-ID" sz="1950" dirty="0">
                <a:latin typeface="NewsGoth Cn BT" panose="020B0506020202030204" pitchFamily="34" charset="0"/>
              </a:rPr>
              <a:t>Tingkat </a:t>
            </a:r>
            <a:r>
              <a:rPr lang="en-ID" sz="1950" dirty="0" err="1">
                <a:latin typeface="NewsGoth Cn BT" panose="020B0506020202030204" pitchFamily="34" charset="0"/>
              </a:rPr>
              <a:t>Pengangguran</a:t>
            </a:r>
            <a:r>
              <a:rPr lang="en-ID" sz="1950" dirty="0">
                <a:latin typeface="NewsGoth Cn BT" panose="020B0506020202030204" pitchFamily="34" charset="0"/>
              </a:rPr>
              <a:t> Terbuka (TPT) </a:t>
            </a:r>
            <a:r>
              <a:rPr lang="en-ID" sz="1950" b="1" dirty="0" err="1">
                <a:latin typeface="NewsGoth Cn BT" panose="020B0506020202030204" pitchFamily="34" charset="0"/>
              </a:rPr>
              <a:t>Agustus</a:t>
            </a:r>
            <a:r>
              <a:rPr lang="en-ID" sz="1950" b="1" dirty="0">
                <a:latin typeface="NewsGoth Cn BT" panose="020B0506020202030204" pitchFamily="34" charset="0"/>
              </a:rPr>
              <a:t> 2021 </a:t>
            </a:r>
            <a:r>
              <a:rPr lang="en-ID" sz="1950" dirty="0" err="1">
                <a:latin typeface="NewsGoth Cn BT" panose="020B0506020202030204" pitchFamily="34" charset="0"/>
              </a:rPr>
              <a:t>sebesar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b="1" dirty="0">
                <a:solidFill>
                  <a:srgbClr val="FF0000"/>
                </a:solidFill>
                <a:latin typeface="NewsGoth Cn BT" panose="020B0506020202030204" pitchFamily="34" charset="0"/>
              </a:rPr>
              <a:t>5,72</a:t>
            </a:r>
            <a:r>
              <a:rPr lang="en-ID" sz="1950" dirty="0">
                <a:solidFill>
                  <a:srgbClr val="FF0000"/>
                </a:solidFill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persen</a:t>
            </a:r>
            <a:r>
              <a:rPr lang="en-ID" sz="1950" dirty="0">
                <a:latin typeface="NewsGoth Cn BT" panose="020B0506020202030204" pitchFamily="34" charset="0"/>
              </a:rPr>
              <a:t>, </a:t>
            </a:r>
            <a:r>
              <a:rPr lang="en-ID" sz="1950" b="1" dirty="0" err="1">
                <a:solidFill>
                  <a:srgbClr val="FF0000"/>
                </a:solidFill>
                <a:latin typeface="NewsGoth Cn BT" panose="020B0506020202030204" pitchFamily="34" charset="0"/>
              </a:rPr>
              <a:t>turun</a:t>
            </a:r>
            <a:r>
              <a:rPr lang="en-ID" sz="1950" b="1" dirty="0">
                <a:solidFill>
                  <a:srgbClr val="FF0000"/>
                </a:solidFill>
                <a:latin typeface="NewsGoth Cn BT" panose="020B0506020202030204" pitchFamily="34" charset="0"/>
              </a:rPr>
              <a:t> 0,59 </a:t>
            </a:r>
            <a:r>
              <a:rPr lang="en-ID" sz="1950" dirty="0" err="1">
                <a:latin typeface="NewsGoth Cn BT" panose="020B0506020202030204" pitchFamily="34" charset="0"/>
              </a:rPr>
              <a:t>persen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poin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dibandingkan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dengan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Agustus</a:t>
            </a:r>
            <a:r>
              <a:rPr lang="en-ID" sz="1950" dirty="0">
                <a:latin typeface="NewsGoth Cn BT" panose="020B0506020202030204" pitchFamily="34" charset="0"/>
              </a:rPr>
              <a:t> 2020.</a:t>
            </a:r>
          </a:p>
          <a:p>
            <a:pPr marL="278606" indent="-278606">
              <a:buFont typeface="Wingdings" panose="05000000000000000000" pitchFamily="2" charset="2"/>
              <a:buChar char="§"/>
            </a:pPr>
            <a:r>
              <a:rPr lang="en-ID" sz="1950" dirty="0" err="1">
                <a:latin typeface="NewsGoth Cn BT" panose="020B0506020202030204" pitchFamily="34" charset="0"/>
              </a:rPr>
              <a:t>Lapangan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pekerjaan</a:t>
            </a:r>
            <a:r>
              <a:rPr lang="en-ID" sz="1950" dirty="0">
                <a:latin typeface="NewsGoth Cn BT" panose="020B0506020202030204" pitchFamily="34" charset="0"/>
              </a:rPr>
              <a:t> yang </a:t>
            </a:r>
            <a:r>
              <a:rPr lang="en-ID" sz="1950" dirty="0" err="1">
                <a:latin typeface="NewsGoth Cn BT" panose="020B0506020202030204" pitchFamily="34" charset="0"/>
              </a:rPr>
              <a:t>mengalami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peningkatan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persentase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terbesar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adalah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Sektor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Perdagangan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Besar</a:t>
            </a:r>
            <a:r>
              <a:rPr lang="en-ID" sz="1950" dirty="0">
                <a:latin typeface="NewsGoth Cn BT" panose="020B0506020202030204" pitchFamily="34" charset="0"/>
              </a:rPr>
              <a:t> dan </a:t>
            </a:r>
            <a:r>
              <a:rPr lang="en-ID" sz="1950" dirty="0" err="1">
                <a:latin typeface="NewsGoth Cn BT" panose="020B0506020202030204" pitchFamily="34" charset="0"/>
              </a:rPr>
              <a:t>Eceran</a:t>
            </a:r>
            <a:r>
              <a:rPr lang="en-ID" sz="1950" dirty="0">
                <a:latin typeface="NewsGoth Cn BT" panose="020B0506020202030204" pitchFamily="34" charset="0"/>
              </a:rPr>
              <a:t> (0,89 </a:t>
            </a:r>
            <a:r>
              <a:rPr lang="en-ID" sz="1950" dirty="0" err="1">
                <a:latin typeface="NewsGoth Cn BT" panose="020B0506020202030204" pitchFamily="34" charset="0"/>
              </a:rPr>
              <a:t>persen</a:t>
            </a:r>
            <a:r>
              <a:rPr lang="en-ID" sz="1950" dirty="0">
                <a:latin typeface="NewsGoth Cn BT" panose="020B0506020202030204" pitchFamily="34" charset="0"/>
              </a:rPr>
              <a:t> point). </a:t>
            </a:r>
            <a:r>
              <a:rPr lang="en-ID" sz="1950" dirty="0" err="1">
                <a:latin typeface="NewsGoth Cn BT" panose="020B0506020202030204" pitchFamily="34" charset="0"/>
              </a:rPr>
              <a:t>Sementara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sektor</a:t>
            </a:r>
            <a:r>
              <a:rPr lang="en-ID" sz="1950" dirty="0">
                <a:latin typeface="NewsGoth Cn BT" panose="020B0506020202030204" pitchFamily="34" charset="0"/>
              </a:rPr>
              <a:t> yang </a:t>
            </a:r>
            <a:r>
              <a:rPr lang="en-ID" sz="1950" dirty="0" err="1">
                <a:latin typeface="NewsGoth Cn BT" panose="020B0506020202030204" pitchFamily="34" charset="0"/>
              </a:rPr>
              <a:t>mengalami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penurunan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terbesar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yaitu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Sektor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Pertanian</a:t>
            </a:r>
            <a:r>
              <a:rPr lang="en-ID" sz="1950" dirty="0">
                <a:latin typeface="NewsGoth Cn BT" panose="020B0506020202030204" pitchFamily="34" charset="0"/>
              </a:rPr>
              <a:t>, </a:t>
            </a:r>
            <a:r>
              <a:rPr lang="en-ID" sz="1950" dirty="0" err="1">
                <a:latin typeface="NewsGoth Cn BT" panose="020B0506020202030204" pitchFamily="34" charset="0"/>
              </a:rPr>
              <a:t>Kehutanan</a:t>
            </a:r>
            <a:r>
              <a:rPr lang="en-ID" sz="1950" dirty="0">
                <a:latin typeface="NewsGoth Cn BT" panose="020B0506020202030204" pitchFamily="34" charset="0"/>
              </a:rPr>
              <a:t> dan </a:t>
            </a:r>
            <a:r>
              <a:rPr lang="en-ID" sz="1950" dirty="0" err="1">
                <a:latin typeface="NewsGoth Cn BT" panose="020B0506020202030204" pitchFamily="34" charset="0"/>
              </a:rPr>
              <a:t>Perikanan</a:t>
            </a:r>
            <a:r>
              <a:rPr lang="en-ID" sz="1950" dirty="0">
                <a:latin typeface="NewsGoth Cn BT" panose="020B0506020202030204" pitchFamily="34" charset="0"/>
              </a:rPr>
              <a:t> (2,35 </a:t>
            </a:r>
            <a:r>
              <a:rPr lang="en-ID" sz="1950" dirty="0" err="1">
                <a:latin typeface="NewsGoth Cn BT" panose="020B0506020202030204" pitchFamily="34" charset="0"/>
              </a:rPr>
              <a:t>persen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poin</a:t>
            </a:r>
            <a:r>
              <a:rPr lang="en-ID" sz="1950" dirty="0">
                <a:latin typeface="NewsGoth Cn BT" panose="020B0506020202030204" pitchFamily="34" charset="0"/>
              </a:rPr>
              <a:t>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CA0F69-98EE-4160-BC9C-FCA1112BBF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612" y="4952320"/>
            <a:ext cx="5780835" cy="1499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B4D002E-0CCA-42BB-99F7-4504507D83B0}"/>
              </a:ext>
            </a:extLst>
          </p:cNvPr>
          <p:cNvSpPr txBox="1"/>
          <p:nvPr/>
        </p:nvSpPr>
        <p:spPr>
          <a:xfrm>
            <a:off x="5664206" y="6521529"/>
            <a:ext cx="5959241" cy="630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451" indent="-176451">
              <a:buFont typeface="Wingdings" panose="05000000000000000000" pitchFamily="2" charset="2"/>
              <a:buChar char="§"/>
            </a:pPr>
            <a:r>
              <a:rPr lang="en-ID" sz="1755" dirty="0">
                <a:latin typeface="NewsGoth Cn BT" panose="020B0506020202030204" pitchFamily="34" charset="0"/>
              </a:rPr>
              <a:t>TPT </a:t>
            </a:r>
            <a:r>
              <a:rPr lang="en-ID" sz="1755" dirty="0" err="1">
                <a:latin typeface="NewsGoth Cn BT" panose="020B0506020202030204" pitchFamily="34" charset="0"/>
              </a:rPr>
              <a:t>laki-laki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hampir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sama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</a:rPr>
              <a:t>dengan</a:t>
            </a:r>
            <a:r>
              <a:rPr lang="en-ID" sz="1755" dirty="0">
                <a:latin typeface="NewsGoth Cn BT" panose="020B0506020202030204" pitchFamily="34" charset="0"/>
              </a:rPr>
              <a:t> TPT </a:t>
            </a:r>
            <a:r>
              <a:rPr lang="en-ID" sz="1755" dirty="0" err="1">
                <a:latin typeface="NewsGoth Cn BT" panose="020B0506020202030204" pitchFamily="34" charset="0"/>
              </a:rPr>
              <a:t>perempuan</a:t>
            </a:r>
            <a:r>
              <a:rPr lang="en-ID" sz="1755" dirty="0">
                <a:latin typeface="NewsGoth Cn BT" panose="020B0506020202030204" pitchFamily="34" charset="0"/>
              </a:rPr>
              <a:t>, masing-masing </a:t>
            </a:r>
            <a:r>
              <a:rPr lang="en-ID" sz="1755" dirty="0" err="1">
                <a:latin typeface="NewsGoth Cn BT" panose="020B0506020202030204" pitchFamily="34" charset="0"/>
              </a:rPr>
              <a:t>sebesar</a:t>
            </a:r>
            <a:r>
              <a:rPr lang="en-ID" sz="1755" dirty="0">
                <a:latin typeface="NewsGoth Cn BT" panose="020B0506020202030204" pitchFamily="34" charset="0"/>
              </a:rPr>
              <a:t> </a:t>
            </a:r>
            <a:r>
              <a:rPr lang="en-ID" sz="1755" b="1" dirty="0">
                <a:latin typeface="NewsGoth Cn BT" panose="020B0506020202030204" pitchFamily="34" charset="0"/>
              </a:rPr>
              <a:t>5,71 %</a:t>
            </a:r>
            <a:r>
              <a:rPr lang="en-ID" sz="1755" dirty="0">
                <a:latin typeface="NewsGoth Cn BT" panose="020B0506020202030204" pitchFamily="34" charset="0"/>
              </a:rPr>
              <a:t> dan </a:t>
            </a:r>
            <a:r>
              <a:rPr lang="en-ID" sz="1755" b="1" dirty="0">
                <a:latin typeface="NewsGoth Cn BT" panose="020B0506020202030204" pitchFamily="34" charset="0"/>
              </a:rPr>
              <a:t>5,73 %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4332" y="1177635"/>
            <a:ext cx="3517600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950" b="1" dirty="0">
                <a:latin typeface="Bahnschrift SemiBold SemiConden" panose="020B0502040204020203" pitchFamily="34" charset="0"/>
              </a:rPr>
              <a:t>Tingkat </a:t>
            </a:r>
            <a:r>
              <a:rPr lang="en-US" sz="1950" b="1" dirty="0" err="1">
                <a:latin typeface="Bahnschrift SemiBold SemiConden" panose="020B0502040204020203" pitchFamily="34" charset="0"/>
              </a:rPr>
              <a:t>Pengangguran</a:t>
            </a:r>
            <a:r>
              <a:rPr lang="en-US" sz="1950" b="1" dirty="0">
                <a:latin typeface="Bahnschrift SemiBold SemiConden" panose="020B0502040204020203" pitchFamily="34" charset="0"/>
              </a:rPr>
              <a:t> Terbuka</a:t>
            </a:r>
          </a:p>
        </p:txBody>
      </p:sp>
      <p:sp>
        <p:nvSpPr>
          <p:cNvPr id="14" name="Oval 13"/>
          <p:cNvSpPr/>
          <p:nvPr/>
        </p:nvSpPr>
        <p:spPr>
          <a:xfrm>
            <a:off x="232302" y="1174547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6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" y="131439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793525" y="286032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65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7195038" y="1299779"/>
            <a:ext cx="4452308" cy="2191062"/>
          </a:xfrm>
          <a:prstGeom prst="roundRect">
            <a:avLst>
              <a:gd name="adj" fmla="val 15794"/>
            </a:avLst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FF66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 sz="2340" dirty="0">
              <a:latin typeface="NewsGoth Cn BT" panose="020B0506020202030204" pitchFamily="34" charset="0"/>
              <a:cs typeface="Arial" panose="020B0604020202020204" pitchFamily="34" charset="0"/>
            </a:endParaRPr>
          </a:p>
          <a:p>
            <a:pPr algn="ctr"/>
            <a:endParaRPr lang="en-ID" sz="2340" dirty="0">
              <a:latin typeface="NewsGoth Cn BT" panose="020B0506020202030204" pitchFamily="34" charset="0"/>
              <a:cs typeface="Arial" panose="020B0604020202020204" pitchFamily="34" charset="0"/>
            </a:endParaRPr>
          </a:p>
          <a:p>
            <a:pPr algn="ctr"/>
            <a:endParaRPr lang="en-ID" sz="100" dirty="0">
              <a:latin typeface="NewsGoth Cn BT" panose="020B0506020202030204" pitchFamily="34" charset="0"/>
              <a:cs typeface="Arial" panose="020B0604020202020204" pitchFamily="34" charset="0"/>
            </a:endParaRPr>
          </a:p>
          <a:p>
            <a:pPr algn="ctr"/>
            <a:endParaRPr lang="en-ID" sz="100" dirty="0">
              <a:latin typeface="NewsGoth Cn BT" panose="020B05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Karakteristik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pekerja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di </a:t>
            </a:r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Sulsel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didominasi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yang </a:t>
            </a:r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berpendidikan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SD </a:t>
            </a:r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ke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bawah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yaitu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ID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sebanyak</a:t>
            </a:r>
            <a:r>
              <a:rPr lang="en-ID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950" b="1" dirty="0">
                <a:latin typeface="NewsGoth Cn BT" panose="020B0506020202030204" pitchFamily="34" charset="0"/>
                <a:cs typeface="Arial" panose="020B0604020202020204" pitchFamily="34" charset="0"/>
              </a:rPr>
              <a:t>40,25 </a:t>
            </a:r>
            <a:r>
              <a:rPr lang="en-ID" sz="1950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persen</a:t>
            </a:r>
            <a:endParaRPr lang="en-ID" sz="1950" b="1" dirty="0">
              <a:latin typeface="NewsGoth Cn BT" panose="020B05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50596" y="5891951"/>
            <a:ext cx="6610407" cy="1383618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1A4DE0-8DC5-4408-8DE6-27BBEBCC232D}"/>
              </a:ext>
            </a:extLst>
          </p:cNvPr>
          <p:cNvSpPr txBox="1"/>
          <p:nvPr/>
        </p:nvSpPr>
        <p:spPr>
          <a:xfrm>
            <a:off x="2009661" y="5891951"/>
            <a:ext cx="4652244" cy="12903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Periode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Agustus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2020 –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Agustus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2021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Pekerja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sektor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b="1" dirty="0">
                <a:latin typeface="NewsGoth Cn BT" panose="020B0506020202030204" pitchFamily="34" charset="0"/>
                <a:cs typeface="Arial" panose="020B0604020202020204" pitchFamily="34" charset="0"/>
              </a:rPr>
              <a:t>Informal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lebih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besar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dibanding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sektor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formal (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perlu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perhatian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dan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dukungan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lebih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untuk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sektor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informal agar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lebih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NewsGoth Cn BT" panose="020B0506020202030204" pitchFamily="34" charset="0"/>
                <a:cs typeface="Arial" panose="020B0604020202020204" pitchFamily="34" charset="0"/>
              </a:rPr>
              <a:t>berkembang</a:t>
            </a:r>
            <a:r>
              <a:rPr lang="en-US" sz="1950" dirty="0">
                <a:latin typeface="NewsGoth Cn BT" panose="020B0506020202030204" pitchFamily="34" charset="0"/>
                <a:cs typeface="Arial" panose="020B0604020202020204" pitchFamily="34" charset="0"/>
              </a:rPr>
              <a:t>)</a:t>
            </a:r>
            <a:endParaRPr lang="en-ID" sz="1950" dirty="0">
              <a:latin typeface="NewsGoth Cn BT" panose="020B05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5CB096-9B2C-4F6E-965C-E6B0CAE1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129" y="839029"/>
            <a:ext cx="6610408" cy="4862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7151496" y="3739489"/>
            <a:ext cx="4530914" cy="3315557"/>
            <a:chOff x="7195038" y="3521218"/>
            <a:chExt cx="4530914" cy="33155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AE44ABE4-9F1E-4498-9EDC-C624260FC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8449" y="3521218"/>
              <a:ext cx="3617503" cy="331555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" name="Right Arrow 2"/>
            <p:cNvSpPr/>
            <p:nvPr/>
          </p:nvSpPr>
          <p:spPr>
            <a:xfrm>
              <a:off x="7195038" y="3682740"/>
              <a:ext cx="1031570" cy="276584"/>
            </a:xfrm>
            <a:prstGeom prst="rightArrow">
              <a:avLst>
                <a:gd name="adj1" fmla="val 100000"/>
                <a:gd name="adj2" fmla="val 34708"/>
              </a:avLst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NewsGoth Cn BT" panose="020B0506020202030204" pitchFamily="34" charset="0"/>
                </a:rPr>
                <a:t>SD KEBAWAH</a:t>
              </a:r>
              <a:endParaRPr lang="en-ID" sz="1000" b="1" dirty="0">
                <a:solidFill>
                  <a:schemeClr val="tx1"/>
                </a:solidFill>
                <a:latin typeface="NewsGoth Cn BT" panose="020B0506020202030204" pitchFamily="34" charset="0"/>
              </a:endParaRPr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7195038" y="4237093"/>
              <a:ext cx="1031570" cy="259727"/>
            </a:xfrm>
            <a:prstGeom prst="rightArrow">
              <a:avLst>
                <a:gd name="adj1" fmla="val 100000"/>
                <a:gd name="adj2" fmla="val 34708"/>
              </a:avLst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70" b="1" dirty="0">
                  <a:solidFill>
                    <a:schemeClr val="tx1"/>
                  </a:solidFill>
                  <a:latin typeface="NewsGoth Cn BT" panose="020B0506020202030204" pitchFamily="34" charset="0"/>
                </a:rPr>
                <a:t>SMA</a:t>
              </a:r>
              <a:endParaRPr lang="en-ID" sz="1170" b="1" dirty="0">
                <a:solidFill>
                  <a:schemeClr val="tx1"/>
                </a:solidFill>
                <a:latin typeface="NewsGoth Cn BT" panose="020B0506020202030204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7195038" y="4732525"/>
              <a:ext cx="1031570" cy="272470"/>
            </a:xfrm>
            <a:prstGeom prst="rightArrow">
              <a:avLst>
                <a:gd name="adj1" fmla="val 100000"/>
                <a:gd name="adj2" fmla="val 34708"/>
              </a:avLst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70" b="1" dirty="0">
                  <a:solidFill>
                    <a:schemeClr val="tx1"/>
                  </a:solidFill>
                  <a:latin typeface="NewsGoth Cn BT" panose="020B0506020202030204" pitchFamily="34" charset="0"/>
                </a:rPr>
                <a:t>SMP</a:t>
              </a:r>
              <a:endParaRPr lang="en-ID" sz="1170" b="1" dirty="0">
                <a:solidFill>
                  <a:schemeClr val="tx1"/>
                </a:solidFill>
                <a:latin typeface="NewsGoth Cn BT" panose="020B0506020202030204" pitchFamily="34" charset="0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7195038" y="5253643"/>
              <a:ext cx="1031570" cy="229165"/>
            </a:xfrm>
            <a:prstGeom prst="rightArrow">
              <a:avLst>
                <a:gd name="adj1" fmla="val 100000"/>
                <a:gd name="adj2" fmla="val 34708"/>
              </a:avLst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70" b="1" dirty="0">
                  <a:solidFill>
                    <a:schemeClr val="tx1"/>
                  </a:solidFill>
                  <a:latin typeface="NewsGoth Cn BT" panose="020B0506020202030204" pitchFamily="34" charset="0"/>
                </a:rPr>
                <a:t>SMK</a:t>
              </a:r>
              <a:endParaRPr lang="en-ID" sz="1170" b="1" dirty="0">
                <a:solidFill>
                  <a:schemeClr val="tx1"/>
                </a:solidFill>
                <a:latin typeface="NewsGoth Cn BT" panose="020B0506020202030204" pitchFamily="34" charset="0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7195038" y="5743544"/>
              <a:ext cx="1031570" cy="260849"/>
            </a:xfrm>
            <a:prstGeom prst="rightArrow">
              <a:avLst>
                <a:gd name="adj1" fmla="val 100000"/>
                <a:gd name="adj2" fmla="val 41505"/>
              </a:avLst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70" b="1" dirty="0">
                  <a:solidFill>
                    <a:schemeClr val="tx1"/>
                  </a:solidFill>
                  <a:latin typeface="NewsGoth Cn BT" panose="020B0506020202030204" pitchFamily="34" charset="0"/>
                </a:rPr>
                <a:t>S1</a:t>
              </a:r>
              <a:endParaRPr lang="en-ID" sz="1170" b="1" dirty="0">
                <a:solidFill>
                  <a:schemeClr val="tx1"/>
                </a:solidFill>
                <a:latin typeface="NewsGoth Cn BT" panose="020B0506020202030204" pitchFamily="34" charset="0"/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7195038" y="6213815"/>
              <a:ext cx="1031570" cy="303348"/>
            </a:xfrm>
            <a:prstGeom prst="rightArrow">
              <a:avLst>
                <a:gd name="adj1" fmla="val 100000"/>
                <a:gd name="adj2" fmla="val 34708"/>
              </a:avLst>
            </a:prstGeom>
            <a:solidFill>
              <a:srgbClr val="FFFFC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70" b="1" dirty="0">
                  <a:solidFill>
                    <a:schemeClr val="tx1"/>
                  </a:solidFill>
                  <a:latin typeface="NewsGoth Cn BT" panose="020B0506020202030204" pitchFamily="34" charset="0"/>
                </a:rPr>
                <a:t>DI/DII/DIII</a:t>
              </a:r>
              <a:endParaRPr lang="en-ID" sz="1170" b="1" dirty="0">
                <a:solidFill>
                  <a:schemeClr val="tx1"/>
                </a:solidFill>
                <a:latin typeface="NewsGoth Cn BT" panose="020B0506020202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15698" y="677573"/>
            <a:ext cx="2493613" cy="1493830"/>
            <a:chOff x="8286538" y="5118906"/>
            <a:chExt cx="2903027" cy="1739094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81082" y="5485641"/>
              <a:ext cx="1408483" cy="13367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6538" y="5118906"/>
              <a:ext cx="1759160" cy="173909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0" y="5992813"/>
            <a:ext cx="1235656" cy="1186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494331" y="255885"/>
            <a:ext cx="1873823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581"/>
            <a:r>
              <a:rPr lang="en-US" sz="1950" b="1" dirty="0" err="1">
                <a:latin typeface="Bahnschrift SemiBold SemiConden" panose="020B0502040204020203" pitchFamily="34" charset="0"/>
              </a:rPr>
              <a:t>Lanjutan</a:t>
            </a:r>
            <a:r>
              <a:rPr lang="en-US" sz="1950" b="1" dirty="0">
                <a:latin typeface="Bahnschrift SemiBold SemiConden" panose="020B0502040204020203" pitchFamily="34" charset="0"/>
              </a:rPr>
              <a:t>…</a:t>
            </a:r>
          </a:p>
        </p:txBody>
      </p:sp>
      <p:sp>
        <p:nvSpPr>
          <p:cNvPr id="21" name="Oval 20"/>
          <p:cNvSpPr/>
          <p:nvPr/>
        </p:nvSpPr>
        <p:spPr>
          <a:xfrm>
            <a:off x="232302" y="252797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44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A87A7C0-72D6-4327-AAE8-7CAE24E47E1E}"/>
              </a:ext>
            </a:extLst>
          </p:cNvPr>
          <p:cNvSpPr txBox="1"/>
          <p:nvPr/>
        </p:nvSpPr>
        <p:spPr>
          <a:xfrm>
            <a:off x="7670468" y="5676383"/>
            <a:ext cx="3988409" cy="17104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71808" indent="-171808">
              <a:buFont typeface="Wingdings" panose="05000000000000000000" pitchFamily="2" charset="2"/>
              <a:buChar char="§"/>
            </a:pP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Jumlah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penduduk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miskin di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Sulsel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Sept 2021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sebesar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b="1" dirty="0">
                <a:latin typeface="NewsGoth Cn BT" panose="020B0506020202030204" pitchFamily="34" charset="0"/>
                <a:cs typeface="Arial" panose="020B0604020202020204" pitchFamily="34" charset="0"/>
              </a:rPr>
              <a:t>765,46 </a:t>
            </a:r>
            <a:r>
              <a:rPr lang="en-ID" sz="1755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ribu</a:t>
            </a:r>
            <a:r>
              <a:rPr lang="en-ID" sz="1755" b="1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jiwa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.</a:t>
            </a:r>
          </a:p>
          <a:p>
            <a:pPr marL="171808" indent="-171808">
              <a:buFont typeface="Wingdings" panose="05000000000000000000" pitchFamily="2" charset="2"/>
              <a:buChar char="§"/>
            </a:pP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Persentase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penduduk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miskin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pada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Sept 2021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sebesar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b="1" dirty="0">
                <a:latin typeface="NewsGoth Cn BT" panose="020B0506020202030204" pitchFamily="34" charset="0"/>
                <a:cs typeface="Arial" panose="020B0604020202020204" pitchFamily="34" charset="0"/>
              </a:rPr>
              <a:t>8,53 </a:t>
            </a:r>
            <a:r>
              <a:rPr lang="en-ID" sz="1755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persen</a:t>
            </a:r>
            <a:r>
              <a:rPr lang="en-ID" sz="1755" b="1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turun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sebesar</a:t>
            </a:r>
            <a:r>
              <a:rPr lang="en-ID" sz="1755" b="1" dirty="0">
                <a:latin typeface="NewsGoth Cn BT" panose="020B0506020202030204" pitchFamily="34" charset="0"/>
                <a:cs typeface="Arial" panose="020B0604020202020204" pitchFamily="34" charset="0"/>
              </a:rPr>
              <a:t> 0,25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poin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dari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Maret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2021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dan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menurun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b="1" dirty="0">
                <a:latin typeface="NewsGoth Cn BT" panose="020B0506020202030204" pitchFamily="34" charset="0"/>
                <a:cs typeface="Arial" panose="020B0604020202020204" pitchFamily="34" charset="0"/>
              </a:rPr>
              <a:t>0,46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poin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1755" dirty="0" err="1">
                <a:latin typeface="NewsGoth Cn BT" panose="020B0506020202030204" pitchFamily="34" charset="0"/>
                <a:cs typeface="Arial" panose="020B0604020202020204" pitchFamily="34" charset="0"/>
              </a:rPr>
              <a:t>dari</a:t>
            </a:r>
            <a:r>
              <a:rPr lang="en-ID" sz="1755" dirty="0">
                <a:latin typeface="NewsGoth Cn BT" panose="020B0506020202030204" pitchFamily="34" charset="0"/>
                <a:cs typeface="Arial" panose="020B0604020202020204" pitchFamily="34" charset="0"/>
              </a:rPr>
              <a:t> Sept 2020.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901217-39AB-47C4-9152-AE31548C3D47}"/>
              </a:ext>
            </a:extLst>
          </p:cNvPr>
          <p:cNvSpPr txBox="1"/>
          <p:nvPr/>
        </p:nvSpPr>
        <p:spPr>
          <a:xfrm>
            <a:off x="7949137" y="3685434"/>
            <a:ext cx="3614090" cy="990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950" dirty="0">
                <a:latin typeface="NewsGoth Cn BT" panose="020B0506020202030204" pitchFamily="34" charset="0"/>
              </a:rPr>
              <a:t>Tingkat </a:t>
            </a:r>
            <a:r>
              <a:rPr lang="en-ID" sz="1950" dirty="0" err="1">
                <a:latin typeface="NewsGoth Cn BT" panose="020B0506020202030204" pitchFamily="34" charset="0"/>
              </a:rPr>
              <a:t>Kemiskinan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Sulsel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b="1" dirty="0">
                <a:latin typeface="NewsGoth Cn BT" panose="020B0506020202030204" pitchFamily="34" charset="0"/>
              </a:rPr>
              <a:t>8,53 %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lebih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baik</a:t>
            </a:r>
            <a:r>
              <a:rPr lang="en-ID" sz="1950" dirty="0">
                <a:latin typeface="NewsGoth Cn BT" panose="020B0506020202030204" pitchFamily="34" charset="0"/>
              </a:rPr>
              <a:t> </a:t>
            </a:r>
            <a:r>
              <a:rPr lang="en-ID" sz="1950" dirty="0" err="1">
                <a:latin typeface="NewsGoth Cn BT" panose="020B0506020202030204" pitchFamily="34" charset="0"/>
              </a:rPr>
              <a:t>daripada</a:t>
            </a:r>
            <a:r>
              <a:rPr lang="en-ID" sz="1950" dirty="0">
                <a:latin typeface="NewsGoth Cn BT" panose="020B0506020202030204" pitchFamily="34" charset="0"/>
              </a:rPr>
              <a:t> rata-rata Nasional </a:t>
            </a:r>
            <a:r>
              <a:rPr lang="en-ID" sz="1950" b="1" dirty="0">
                <a:latin typeface="NewsGoth Cn BT" panose="020B0506020202030204" pitchFamily="34" charset="0"/>
              </a:rPr>
              <a:t>10,14%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56E2F36-A178-4583-A7BC-F50CACFD8BA4}"/>
              </a:ext>
            </a:extLst>
          </p:cNvPr>
          <p:cNvSpPr txBox="1"/>
          <p:nvPr/>
        </p:nvSpPr>
        <p:spPr>
          <a:xfrm>
            <a:off x="353092" y="4758430"/>
            <a:ext cx="6992828" cy="300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1365" b="1" u="sng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sz="1365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365" b="1" u="sng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Persentase</a:t>
            </a:r>
            <a:r>
              <a:rPr lang="en-ID" sz="1365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365" b="1" u="sng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Penduduk</a:t>
            </a:r>
            <a:r>
              <a:rPr lang="en-ID" sz="1365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Miskin </a:t>
            </a:r>
            <a:r>
              <a:rPr lang="en-ID" sz="1365" b="1" u="sng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Provinsi</a:t>
            </a:r>
            <a:r>
              <a:rPr lang="en-ID" sz="1365" b="1" u="sng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Sulawesi Selatan 2016 - 2021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7868" y="1802372"/>
            <a:ext cx="1686173" cy="1707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31" y="1436514"/>
            <a:ext cx="2044299" cy="2073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7855645" y="4637605"/>
            <a:ext cx="3608396" cy="881691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Tingkat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Kemiskinan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extrim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Sulsel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pd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5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kab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(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lutra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,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luwu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,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pangkep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,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jeneponto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,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dan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bone)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sebesar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4% </a:t>
            </a:r>
            <a:r>
              <a:rPr lang="en-ID" sz="1755" b="1" dirty="0" err="1">
                <a:solidFill>
                  <a:schemeClr val="bg1"/>
                </a:solidFill>
                <a:latin typeface="NewsGoth Cn BT" panose="020B0506020202030204" pitchFamily="34" charset="0"/>
              </a:rPr>
              <a:t>tahun</a:t>
            </a:r>
            <a:r>
              <a:rPr lang="en-ID" sz="1755" b="1" dirty="0">
                <a:solidFill>
                  <a:schemeClr val="bg1"/>
                </a:solidFill>
                <a:latin typeface="NewsGoth Cn BT" panose="020B0506020202030204" pitchFamily="34" charset="0"/>
              </a:rPr>
              <a:t> 2024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4331" y="1273887"/>
            <a:ext cx="2802686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latin typeface="Bahnschrift SemiBold SemiConden" panose="020B0502040204020203" pitchFamily="34" charset="0"/>
              </a:rPr>
              <a:t>Tingkat </a:t>
            </a:r>
            <a:r>
              <a:rPr lang="en-US" sz="1950" b="1" dirty="0" err="1">
                <a:latin typeface="Bahnschrift SemiBold SemiConden" panose="020B0502040204020203" pitchFamily="34" charset="0"/>
              </a:rPr>
              <a:t>Kemiskinan</a:t>
            </a:r>
            <a:endParaRPr lang="en-US" sz="195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2302" y="1270799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092" y="5125158"/>
            <a:ext cx="6992828" cy="23968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353092" y="1943628"/>
            <a:ext cx="7060298" cy="2714395"/>
          </a:xfrm>
          <a:prstGeom prst="roundRect">
            <a:avLst>
              <a:gd name="adj" fmla="val 7338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pic>
        <p:nvPicPr>
          <p:cNvPr id="15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" y="131439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756365" y="290390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0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F4B2564-26FA-4ADF-AD42-350CC923F942}"/>
              </a:ext>
            </a:extLst>
          </p:cNvPr>
          <p:cNvSpPr txBox="1"/>
          <p:nvPr/>
        </p:nvSpPr>
        <p:spPr>
          <a:xfrm>
            <a:off x="6333973" y="2084533"/>
            <a:ext cx="5133195" cy="39010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ID" sz="1950" b="1" u="sng" dirty="0">
                <a:solidFill>
                  <a:srgbClr val="FF3399"/>
                </a:solidFill>
                <a:latin typeface="NewsGoth Cn BT" panose="020B0506020202030204" pitchFamily="34" charset="0"/>
                <a:cs typeface="Calibri" panose="020F0502020204030204" pitchFamily="34" charset="0"/>
              </a:rPr>
              <a:t>Gini </a:t>
            </a:r>
            <a:r>
              <a:rPr lang="en-ID" sz="1950" b="1" u="sng" dirty="0" err="1">
                <a:solidFill>
                  <a:srgbClr val="FF3399"/>
                </a:solidFill>
                <a:latin typeface="NewsGoth Cn BT" panose="020B0506020202030204" pitchFamily="34" charset="0"/>
                <a:cs typeface="Calibri" panose="020F0502020204030204" pitchFamily="34" charset="0"/>
              </a:rPr>
              <a:t>Rasio</a:t>
            </a:r>
            <a:r>
              <a:rPr lang="en-ID" sz="1950" b="1" u="sng" dirty="0">
                <a:solidFill>
                  <a:srgbClr val="FF3399"/>
                </a:solidFill>
                <a:latin typeface="NewsGoth Cn BT" panose="020B0506020202030204" pitchFamily="34" charset="0"/>
                <a:cs typeface="Calibri" panose="020F0502020204030204" pitchFamily="34" charset="0"/>
              </a:rPr>
              <a:t> </a:t>
            </a:r>
            <a:r>
              <a:rPr lang="en-ID" sz="1950" b="1" u="sng" dirty="0" err="1">
                <a:solidFill>
                  <a:srgbClr val="FF3399"/>
                </a:solidFill>
                <a:latin typeface="NewsGoth Cn BT" panose="020B0506020202030204" pitchFamily="34" charset="0"/>
                <a:cs typeface="Calibri" panose="020F0502020204030204" pitchFamily="34" charset="0"/>
              </a:rPr>
              <a:t>Nasional</a:t>
            </a:r>
            <a:endParaRPr lang="en-ID" sz="1950" b="1" u="sng" dirty="0">
              <a:solidFill>
                <a:srgbClr val="FF3399"/>
              </a:solidFill>
              <a:latin typeface="NewsGoth Cn BT" panose="020B0506020202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87364" y="5803084"/>
            <a:ext cx="4680585" cy="1651995"/>
            <a:chOff x="6680071" y="4852075"/>
            <a:chExt cx="4800600" cy="1694354"/>
          </a:xfrm>
        </p:grpSpPr>
        <p:sp>
          <p:nvSpPr>
            <p:cNvPr id="2" name="Rounded Rectangle 1"/>
            <p:cNvSpPr/>
            <p:nvPr/>
          </p:nvSpPr>
          <p:spPr>
            <a:xfrm>
              <a:off x="6680071" y="4852075"/>
              <a:ext cx="4800600" cy="169293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B400A0C-C865-4BD2-BF52-5DD7EB9253A6}"/>
                </a:ext>
              </a:extLst>
            </p:cNvPr>
            <p:cNvSpPr txBox="1"/>
            <p:nvPr/>
          </p:nvSpPr>
          <p:spPr>
            <a:xfrm>
              <a:off x="6877051" y="5161434"/>
              <a:ext cx="442912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sz="2048" b="1" dirty="0">
                  <a:latin typeface="NewsGoth Cn BT" panose="020B0506020202030204" pitchFamily="34" charset="0"/>
                  <a:cs typeface="Arial" panose="020B0604020202020204" pitchFamily="34" charset="0"/>
                </a:rPr>
                <a:t>Gini </a:t>
              </a:r>
              <a:r>
                <a:rPr lang="en-ID" sz="2048" b="1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Rasio</a:t>
              </a:r>
              <a:r>
                <a:rPr lang="en-ID" sz="2048" b="1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b="1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Sulsel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sebesar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b="1" dirty="0">
                  <a:latin typeface="NewsGoth Cn BT" panose="020B0506020202030204" pitchFamily="34" charset="0"/>
                  <a:cs typeface="Arial" panose="020B0604020202020204" pitchFamily="34" charset="0"/>
                </a:rPr>
                <a:t>0,377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lebih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rendah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jika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dibandingkan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dengan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 Gini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Rasio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rata-rata </a:t>
              </a:r>
              <a:r>
                <a:rPr lang="en-ID" sz="2048" b="1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Nasional</a:t>
              </a:r>
              <a:r>
                <a:rPr lang="en-ID" sz="2048" b="1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yang </a:t>
              </a:r>
              <a:r>
                <a:rPr lang="en-ID" sz="2048" dirty="0" err="1">
                  <a:latin typeface="NewsGoth Cn BT" panose="020B0506020202030204" pitchFamily="34" charset="0"/>
                  <a:cs typeface="Arial" panose="020B0604020202020204" pitchFamily="34" charset="0"/>
                </a:rPr>
                <a:t>sebesar</a:t>
              </a:r>
              <a:r>
                <a:rPr lang="en-ID" sz="2048" dirty="0">
                  <a:latin typeface="NewsGoth Cn BT" panose="020B0506020202030204" pitchFamily="34" charset="0"/>
                  <a:cs typeface="Arial" panose="020B0604020202020204" pitchFamily="34" charset="0"/>
                </a:rPr>
                <a:t> </a:t>
              </a:r>
              <a:r>
                <a:rPr lang="en-ID" sz="2048" b="1" dirty="0">
                  <a:latin typeface="NewsGoth Cn BT" panose="020B0506020202030204" pitchFamily="34" charset="0"/>
                  <a:cs typeface="Arial" panose="020B0604020202020204" pitchFamily="34" charset="0"/>
                </a:rPr>
                <a:t>0,381</a:t>
              </a: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43347" y="5803086"/>
            <a:ext cx="5205811" cy="165060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2794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808" indent="-171808">
              <a:buFont typeface="Wingdings" panose="05000000000000000000" pitchFamily="2" charset="2"/>
              <a:buChar char="§"/>
            </a:pP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Gini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Rasio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 di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Sulsel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pada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sebesar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b="1" dirty="0">
                <a:solidFill>
                  <a:schemeClr val="tx1"/>
                </a:solidFill>
                <a:latin typeface="NewsGoth Cn BT" panose="020B0506020202030204" pitchFamily="34" charset="0"/>
              </a:rPr>
              <a:t>0,377.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Angka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ini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turun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sebesar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0,005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poin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dibandingkan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dengan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Gini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Rasio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chemeClr val="tx1"/>
                </a:solidFill>
                <a:latin typeface="NewsGoth Cn BT" panose="020B0506020202030204" pitchFamily="34" charset="0"/>
              </a:rPr>
              <a:t>Maret</a:t>
            </a:r>
            <a:r>
              <a:rPr lang="en-ID" sz="1852" dirty="0">
                <a:solidFill>
                  <a:schemeClr val="tx1"/>
                </a:solidFill>
                <a:latin typeface="NewsGoth Cn BT" panose="020B0506020202030204" pitchFamily="34" charset="0"/>
              </a:rPr>
              <a:t> 2021</a:t>
            </a:r>
            <a:r>
              <a:rPr lang="en-ID" sz="1852" dirty="0">
                <a:latin typeface="NewsGoth Cn BT" panose="020B0506020202030204" pitchFamily="34" charset="0"/>
              </a:rPr>
              <a:t>. </a:t>
            </a:r>
          </a:p>
          <a:p>
            <a:pPr marL="171808" indent="-171808">
              <a:buFont typeface="Wingdings" panose="05000000000000000000" pitchFamily="2" charset="2"/>
              <a:buChar char="§"/>
            </a:pPr>
            <a:r>
              <a:rPr lang="en-ID" sz="1852" i="1" dirty="0">
                <a:solidFill>
                  <a:srgbClr val="0D0D0D"/>
                </a:solidFill>
                <a:latin typeface="NewsGoth Cn BT" panose="020B0506020202030204" pitchFamily="34" charset="0"/>
              </a:rPr>
              <a:t>Gini </a:t>
            </a:r>
            <a:r>
              <a:rPr lang="en-ID" sz="1852" i="1" dirty="0" err="1">
                <a:solidFill>
                  <a:srgbClr val="0D0D0D"/>
                </a:solidFill>
                <a:latin typeface="NewsGoth Cn BT" panose="020B0506020202030204" pitchFamily="34" charset="0"/>
              </a:rPr>
              <a:t>Rasio</a:t>
            </a:r>
            <a:r>
              <a:rPr lang="en-ID" sz="1852" i="1" dirty="0">
                <a:solidFill>
                  <a:srgbClr val="0D0D0D"/>
                </a:solidFill>
                <a:latin typeface="NewsGoth Cn BT" panose="020B0506020202030204" pitchFamily="34" charset="0"/>
              </a:rPr>
              <a:t> </a:t>
            </a:r>
            <a:r>
              <a:rPr lang="en-ID" sz="1852" dirty="0" err="1">
                <a:solidFill>
                  <a:srgbClr val="0D0D0D"/>
                </a:solidFill>
                <a:latin typeface="NewsGoth Cn BT" panose="020B0506020202030204" pitchFamily="34" charset="0"/>
              </a:rPr>
              <a:t>perkotaan</a:t>
            </a:r>
            <a:r>
              <a:rPr lang="en-ID" sz="1852" dirty="0">
                <a:solidFill>
                  <a:srgbClr val="0D0D0D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rgbClr val="0D0D0D"/>
                </a:solidFill>
                <a:latin typeface="NewsGoth Cn BT" panose="020B0506020202030204" pitchFamily="34" charset="0"/>
              </a:rPr>
              <a:t>sebesar</a:t>
            </a:r>
            <a:r>
              <a:rPr lang="en-ID" sz="1852" dirty="0">
                <a:solidFill>
                  <a:srgbClr val="0D0D0D"/>
                </a:solidFill>
                <a:latin typeface="NewsGoth Cn BT" panose="020B0506020202030204" pitchFamily="34" charset="0"/>
              </a:rPr>
              <a:t> 0,387, </a:t>
            </a:r>
            <a:r>
              <a:rPr lang="en-ID" sz="1852" dirty="0" err="1">
                <a:solidFill>
                  <a:srgbClr val="0D0D0D"/>
                </a:solidFill>
                <a:latin typeface="NewsGoth Cn BT" panose="020B0506020202030204" pitchFamily="34" charset="0"/>
              </a:rPr>
              <a:t>sementara</a:t>
            </a:r>
            <a:r>
              <a:rPr lang="en-ID" sz="1852" dirty="0">
                <a:solidFill>
                  <a:srgbClr val="0D0D0D"/>
                </a:solidFill>
                <a:latin typeface="NewsGoth Cn BT" panose="020B0506020202030204" pitchFamily="34" charset="0"/>
              </a:rPr>
              <a:t> </a:t>
            </a:r>
            <a:r>
              <a:rPr lang="en-ID" sz="1852" i="1" dirty="0">
                <a:solidFill>
                  <a:srgbClr val="0D0D0D"/>
                </a:solidFill>
                <a:latin typeface="NewsGoth Cn BT" panose="020B0506020202030204" pitchFamily="34" charset="0"/>
              </a:rPr>
              <a:t>Gini Ratio </a:t>
            </a:r>
            <a:r>
              <a:rPr lang="en-ID" sz="1852" dirty="0" err="1">
                <a:solidFill>
                  <a:srgbClr val="0D0D0D"/>
                </a:solidFill>
                <a:latin typeface="NewsGoth Cn BT" panose="020B0506020202030204" pitchFamily="34" charset="0"/>
              </a:rPr>
              <a:t>perdesaan</a:t>
            </a:r>
            <a:r>
              <a:rPr lang="en-ID" sz="1852" dirty="0">
                <a:solidFill>
                  <a:srgbClr val="0D0D0D"/>
                </a:solidFill>
                <a:latin typeface="NewsGoth Cn BT" panose="020B0506020202030204" pitchFamily="34" charset="0"/>
              </a:rPr>
              <a:t> </a:t>
            </a:r>
            <a:r>
              <a:rPr lang="en-ID" sz="1852" dirty="0" err="1">
                <a:solidFill>
                  <a:srgbClr val="0D0D0D"/>
                </a:solidFill>
                <a:latin typeface="NewsGoth Cn BT" panose="020B0506020202030204" pitchFamily="34" charset="0"/>
              </a:rPr>
              <a:t>sebesar</a:t>
            </a:r>
            <a:r>
              <a:rPr lang="en-ID" sz="1852" dirty="0">
                <a:solidFill>
                  <a:srgbClr val="0D0D0D"/>
                </a:solidFill>
                <a:latin typeface="NewsGoth Cn BT" panose="020B0506020202030204" pitchFamily="34" charset="0"/>
              </a:rPr>
              <a:t> 0,334</a:t>
            </a:r>
            <a:endParaRPr lang="en-US" sz="1852" dirty="0">
              <a:latin typeface="NewsGoth Cn BT" panose="020B0506020202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4331" y="1305971"/>
            <a:ext cx="2802686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581"/>
            <a:r>
              <a:rPr lang="en-US" sz="2340" b="1" dirty="0">
                <a:latin typeface="Bahnschrift SemiBold SemiConden" panose="020B0502040204020203" pitchFamily="34" charset="0"/>
              </a:rPr>
              <a:t>Gini </a:t>
            </a:r>
            <a:r>
              <a:rPr lang="en-US" sz="2340" b="1" dirty="0" err="1">
                <a:latin typeface="Bahnschrift SemiBold SemiConden" panose="020B0502040204020203" pitchFamily="34" charset="0"/>
              </a:rPr>
              <a:t>Rasio</a:t>
            </a:r>
            <a:endParaRPr lang="en-US" sz="234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2302" y="1302883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3348" y="2474642"/>
            <a:ext cx="5107780" cy="3023037"/>
          </a:xfrm>
          <a:prstGeom prst="roundRect">
            <a:avLst>
              <a:gd name="adj" fmla="val 10747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228600" dist="152400" dir="2700000" algn="tl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2" name="Rounded Rectangle 21"/>
          <p:cNvSpPr/>
          <p:nvPr/>
        </p:nvSpPr>
        <p:spPr>
          <a:xfrm>
            <a:off x="6597791" y="2488010"/>
            <a:ext cx="4670161" cy="3017107"/>
          </a:xfrm>
          <a:prstGeom prst="roundRect">
            <a:avLst>
              <a:gd name="adj" fmla="val 7644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304800" dist="1016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7" name="Rounded Rectangle 26"/>
          <p:cNvSpPr/>
          <p:nvPr/>
        </p:nvSpPr>
        <p:spPr>
          <a:xfrm>
            <a:off x="7165276" y="1323060"/>
            <a:ext cx="4084100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0C0"/>
              </a:gs>
              <a:gs pos="100000">
                <a:srgbClr val="33CCFF"/>
              </a:gs>
            </a:gsLst>
            <a:lin ang="54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548" algn="ctr"/>
            <a:r>
              <a:rPr lang="en-US" sz="2340" b="1" dirty="0" err="1">
                <a:latin typeface="Bahnschrift SemiBold SemiConden" panose="020B0502040204020203" pitchFamily="34" charset="0"/>
              </a:rPr>
              <a:t>Periode</a:t>
            </a:r>
            <a:r>
              <a:rPr lang="en-US" sz="2340" b="1" dirty="0">
                <a:latin typeface="Bahnschrift SemiBold SemiConden" panose="020B0502040204020203" pitchFamily="34" charset="0"/>
              </a:rPr>
              <a:t> Sept 2017 – Sept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04B997E-CED3-46F6-B2AB-CDDE9F976415}"/>
              </a:ext>
            </a:extLst>
          </p:cNvPr>
          <p:cNvSpPr txBox="1"/>
          <p:nvPr/>
        </p:nvSpPr>
        <p:spPr>
          <a:xfrm>
            <a:off x="543348" y="2095081"/>
            <a:ext cx="5107780" cy="390107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950" b="1" u="sng" dirty="0">
                <a:solidFill>
                  <a:srgbClr val="FF3399"/>
                </a:solidFill>
                <a:latin typeface="NewsGoth Cn BT" panose="020B0506020202030204" pitchFamily="34" charset="0"/>
                <a:cs typeface="Arial" panose="020B0604020202020204" pitchFamily="34" charset="0"/>
              </a:rPr>
              <a:t>Gini </a:t>
            </a:r>
            <a:r>
              <a:rPr lang="en-US" sz="1950" b="1" u="sng" dirty="0" err="1">
                <a:solidFill>
                  <a:srgbClr val="FF3399"/>
                </a:solidFill>
                <a:latin typeface="NewsGoth Cn BT" panose="020B0506020202030204" pitchFamily="34" charset="0"/>
                <a:cs typeface="Arial" panose="020B0604020202020204" pitchFamily="34" charset="0"/>
              </a:rPr>
              <a:t>Rasio</a:t>
            </a:r>
            <a:r>
              <a:rPr lang="en-US" sz="1950" b="1" u="sng" dirty="0">
                <a:solidFill>
                  <a:srgbClr val="FF3399"/>
                </a:solidFill>
                <a:latin typeface="NewsGoth Cn BT" panose="020B0506020202030204" pitchFamily="34" charset="0"/>
                <a:cs typeface="Arial" panose="020B0604020202020204" pitchFamily="34" charset="0"/>
              </a:rPr>
              <a:t> PROV. SULSEL</a:t>
            </a:r>
            <a:endParaRPr lang="en-ID" sz="1950" b="1" u="sng" dirty="0">
              <a:solidFill>
                <a:srgbClr val="FF3399"/>
              </a:solidFill>
              <a:latin typeface="NewsGoth Cn BT" panose="020B05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4" y="137379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77852" y="291972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2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19307" y="2003004"/>
            <a:ext cx="4306827" cy="3216002"/>
          </a:xfrm>
          <a:prstGeom prst="roundRect">
            <a:avLst>
              <a:gd name="adj" fmla="val 12689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FF66CC"/>
              </a:gs>
            </a:gsLst>
            <a:path path="circle">
              <a:fillToRect l="50000" t="-80000" r="50000" b="180000"/>
            </a:path>
            <a:tileRect/>
          </a:gradFill>
          <a:ln w="285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9F39EF-17AE-4300-A574-A277D750D4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8618" y="1571135"/>
            <a:ext cx="3903215" cy="5798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6897D4E-C60B-4FED-8710-C4376F01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86" y="5489995"/>
            <a:ext cx="6976106" cy="1887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11C3457-6AEA-4B5D-9B73-528D3FD0DB36}"/>
              </a:ext>
            </a:extLst>
          </p:cNvPr>
          <p:cNvSpPr txBox="1"/>
          <p:nvPr/>
        </p:nvSpPr>
        <p:spPr>
          <a:xfrm>
            <a:off x="7503878" y="1142460"/>
            <a:ext cx="4147952" cy="36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755" b="1" dirty="0">
                <a:cs typeface="Arial" panose="020B0604020202020204" pitchFamily="34" charset="0"/>
              </a:rPr>
              <a:t>IPM Kabupaten/Kota se-Sulsel Tahun 2021</a:t>
            </a:r>
            <a:endParaRPr lang="en-ID" sz="1755" b="1" dirty="0"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BA408FA-E070-43A3-9886-2BD0334C6DB5}"/>
              </a:ext>
            </a:extLst>
          </p:cNvPr>
          <p:cNvPicPr>
            <a:picLocks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331" y="2063516"/>
            <a:ext cx="2130950" cy="3044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C63EE9-7D9C-4DA7-9CD8-93803EA81C76}"/>
              </a:ext>
            </a:extLst>
          </p:cNvPr>
          <p:cNvSpPr txBox="1"/>
          <p:nvPr/>
        </p:nvSpPr>
        <p:spPr>
          <a:xfrm>
            <a:off x="3119513" y="2208123"/>
            <a:ext cx="4106418" cy="280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spcAft>
                <a:spcPts val="585"/>
              </a:spcAft>
              <a:buFont typeface="Wingdings" panose="05000000000000000000" pitchFamily="2" charset="2"/>
              <a:buChar char="§"/>
            </a:pP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Indeks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Pembangunan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Manusia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(IPM) Sulawesi Selatan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Tahun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2021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mencapai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b="1" dirty="0">
                <a:latin typeface="NewsGoth Cn BT" panose="020B0506020202030204" pitchFamily="34" charset="0"/>
                <a:cs typeface="Arial" panose="020B0604020202020204" pitchFamily="34" charset="0"/>
              </a:rPr>
              <a:t>72,24,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meningkat</a:t>
            </a:r>
            <a:r>
              <a:rPr lang="en-ID" sz="2145" b="1" dirty="0">
                <a:latin typeface="NewsGoth Cn BT" panose="020B0506020202030204" pitchFamily="34" charset="0"/>
                <a:cs typeface="Arial" panose="020B0604020202020204" pitchFamily="34" charset="0"/>
              </a:rPr>
              <a:t> 0,31 </a:t>
            </a:r>
            <a:r>
              <a:rPr lang="en-ID" sz="2145" b="1" dirty="0" err="1">
                <a:latin typeface="NewsGoth Cn BT" panose="020B0506020202030204" pitchFamily="34" charset="0"/>
                <a:cs typeface="Arial" panose="020B0604020202020204" pitchFamily="34" charset="0"/>
              </a:rPr>
              <a:t>poin</a:t>
            </a:r>
            <a:r>
              <a:rPr lang="en-ID" sz="2145" b="1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(0,43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persen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)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dibandingkan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capaian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tahun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sebelumnya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(71,93).</a:t>
            </a:r>
          </a:p>
          <a:p>
            <a:pPr marL="278606" indent="-278606">
              <a:spcAft>
                <a:spcPts val="585"/>
              </a:spcAft>
              <a:buFont typeface="Wingdings" panose="05000000000000000000" pitchFamily="2" charset="2"/>
              <a:buChar char="§"/>
            </a:pP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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Selama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2011-2021, IPM Sulawesi Selatan rata-rata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meningkat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sebesar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 </a:t>
            </a:r>
            <a:r>
              <a:rPr lang="en-ID" sz="2145" b="1" dirty="0">
                <a:latin typeface="NewsGoth Cn BT" panose="020B0506020202030204" pitchFamily="34" charset="0"/>
                <a:cs typeface="Arial" panose="020B0604020202020204" pitchFamily="34" charset="0"/>
              </a:rPr>
              <a:t>0,82 </a:t>
            </a:r>
            <a:r>
              <a:rPr lang="en-ID" sz="2145" dirty="0" err="1">
                <a:latin typeface="NewsGoth Cn BT" panose="020B0506020202030204" pitchFamily="34" charset="0"/>
                <a:cs typeface="Arial" panose="020B0604020202020204" pitchFamily="34" charset="0"/>
              </a:rPr>
              <a:t>persen</a:t>
            </a:r>
            <a:r>
              <a:rPr lang="en-ID" sz="2145" dirty="0">
                <a:latin typeface="NewsGoth Cn BT" panose="020B05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4331" y="1145551"/>
            <a:ext cx="4389758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40" b="1" dirty="0" err="1">
                <a:latin typeface="Bahnschrift SemiBold SemiConden" panose="020B0502040204020203" pitchFamily="34" charset="0"/>
              </a:rPr>
              <a:t>Indeks</a:t>
            </a:r>
            <a:r>
              <a:rPr lang="en-US" sz="2340" b="1" dirty="0">
                <a:latin typeface="Bahnschrift SemiBold SemiConden" panose="020B0502040204020203" pitchFamily="34" charset="0"/>
              </a:rPr>
              <a:t> Pembangunan </a:t>
            </a:r>
            <a:r>
              <a:rPr lang="en-US" sz="2340" b="1" dirty="0" err="1">
                <a:latin typeface="Bahnschrift SemiBold SemiConden" panose="020B0502040204020203" pitchFamily="34" charset="0"/>
              </a:rPr>
              <a:t>Manusia</a:t>
            </a:r>
            <a:endParaRPr lang="en-US" sz="234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2302" y="1142463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16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" y="131439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93525" y="310783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CAPAIAN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2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1" y="742593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216977" y="1437562"/>
            <a:ext cx="2299262" cy="30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122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122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122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12236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id-ID" altLang="en-US" sz="1365" dirty="0" err="1">
                <a:latin typeface="Calibri" pitchFamily="34" charset="0"/>
              </a:rPr>
              <a:t>Permendagri</a:t>
            </a:r>
            <a:r>
              <a:rPr lang="id-ID" altLang="en-US" sz="1365" dirty="0">
                <a:latin typeface="Calibri" pitchFamily="34" charset="0"/>
              </a:rPr>
              <a:t> 86/2017</a:t>
            </a:r>
            <a:endParaRPr lang="en-US" altLang="en-US" sz="1365" dirty="0">
              <a:latin typeface="Calibri" pitchFamily="34" charset="0"/>
            </a:endParaRP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718499" y="3244440"/>
            <a:ext cx="1519171" cy="1428372"/>
          </a:xfrm>
          <a:prstGeom prst="ellipse">
            <a:avLst/>
          </a:prstGeom>
          <a:noFill/>
          <a:ln w="30163" cap="rnd">
            <a:solidFill>
              <a:srgbClr val="065381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891520">
              <a:defRPr/>
            </a:pPr>
            <a:endParaRPr lang="ru-RU" sz="1755" kern="0">
              <a:solidFill>
                <a:sysClr val="windowText" lastClr="000000"/>
              </a:solidFill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5436392" y="4675908"/>
            <a:ext cx="1523022" cy="1428372"/>
          </a:xfrm>
          <a:prstGeom prst="ellipse">
            <a:avLst/>
          </a:prstGeom>
          <a:noFill/>
          <a:ln w="30163" cap="rnd">
            <a:solidFill>
              <a:srgbClr val="03A9F4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891520">
              <a:defRPr/>
            </a:pPr>
            <a:endParaRPr lang="ru-RU" sz="1755" kern="0">
              <a:solidFill>
                <a:sysClr val="windowText" lastClr="000000"/>
              </a:solidFill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000541" y="3244440"/>
            <a:ext cx="1521096" cy="1428372"/>
          </a:xfrm>
          <a:prstGeom prst="ellipse">
            <a:avLst/>
          </a:prstGeom>
          <a:noFill/>
          <a:ln w="30163" cap="rnd">
            <a:solidFill>
              <a:srgbClr val="00CEE8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891520">
              <a:defRPr/>
            </a:pPr>
            <a:endParaRPr lang="ru-RU" sz="1755" kern="0">
              <a:solidFill>
                <a:sysClr val="windowText" lastClr="000000"/>
              </a:solidFill>
            </a:endParaRP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719980" y="4675908"/>
            <a:ext cx="1519171" cy="1428372"/>
          </a:xfrm>
          <a:prstGeom prst="ellipse">
            <a:avLst/>
          </a:prstGeom>
          <a:noFill/>
          <a:ln w="30163" cap="rnd">
            <a:solidFill>
              <a:srgbClr val="FFD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891520">
              <a:defRPr/>
            </a:pPr>
            <a:endParaRPr lang="ru-RU" sz="1755" kern="0">
              <a:solidFill>
                <a:sysClr val="windowText" lastClr="000000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282580" y="3244440"/>
            <a:ext cx="1519171" cy="1428372"/>
          </a:xfrm>
          <a:prstGeom prst="ellipse">
            <a:avLst/>
          </a:prstGeom>
          <a:noFill/>
          <a:ln w="30163" cap="rnd">
            <a:solidFill>
              <a:srgbClr val="FE2635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891520">
              <a:defRPr/>
            </a:pPr>
            <a:endParaRPr lang="ru-RU" sz="1755" kern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001404" y="3976873"/>
            <a:ext cx="708561" cy="713229"/>
            <a:chOff x="7762875" y="2547938"/>
            <a:chExt cx="700088" cy="750888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762875" y="2596253"/>
              <a:ext cx="700088" cy="702573"/>
            </a:xfrm>
            <a:custGeom>
              <a:avLst/>
              <a:gdLst>
                <a:gd name="T0" fmla="*/ 0 w 184"/>
                <a:gd name="T1" fmla="*/ 184 h 184"/>
                <a:gd name="T2" fmla="*/ 0 w 184"/>
                <a:gd name="T3" fmla="*/ 133 h 184"/>
                <a:gd name="T4" fmla="*/ 132 w 184"/>
                <a:gd name="T5" fmla="*/ 0 h 184"/>
                <a:gd name="T6" fmla="*/ 184 w 184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84">
                  <a:moveTo>
                    <a:pt x="0" y="184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59"/>
                    <a:pt x="59" y="0"/>
                    <a:pt x="132" y="0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2136" y="2547938"/>
              <a:ext cx="100827" cy="98642"/>
            </a:xfrm>
            <a:custGeom>
              <a:avLst/>
              <a:gdLst>
                <a:gd name="T0" fmla="*/ 0 w 64"/>
                <a:gd name="T1" fmla="*/ 62 h 62"/>
                <a:gd name="T2" fmla="*/ 64 w 64"/>
                <a:gd name="T3" fmla="*/ 31 h 62"/>
                <a:gd name="T4" fmla="*/ 0 w 64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62">
                  <a:moveTo>
                    <a:pt x="0" y="62"/>
                  </a:moveTo>
                  <a:lnTo>
                    <a:pt x="64" y="31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4692035" y="4696175"/>
            <a:ext cx="712413" cy="715142"/>
            <a:chOff x="6094413" y="3565526"/>
            <a:chExt cx="701675" cy="750887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094413" y="3565526"/>
              <a:ext cx="701675" cy="700693"/>
            </a:xfrm>
            <a:custGeom>
              <a:avLst/>
              <a:gdLst>
                <a:gd name="T0" fmla="*/ 0 w 184"/>
                <a:gd name="T1" fmla="*/ 0 h 184"/>
                <a:gd name="T2" fmla="*/ 0 w 184"/>
                <a:gd name="T3" fmla="*/ 51 h 184"/>
                <a:gd name="T4" fmla="*/ 132 w 184"/>
                <a:gd name="T5" fmla="*/ 184 h 184"/>
                <a:gd name="T6" fmla="*/ 184 w 184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84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125"/>
                    <a:pt x="59" y="184"/>
                    <a:pt x="132" y="184"/>
                  </a:cubicBezTo>
                  <a:cubicBezTo>
                    <a:pt x="184" y="184"/>
                    <a:pt x="184" y="184"/>
                    <a:pt x="184" y="18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693681" y="4218034"/>
              <a:ext cx="102407" cy="98379"/>
            </a:xfrm>
            <a:custGeom>
              <a:avLst/>
              <a:gdLst>
                <a:gd name="T0" fmla="*/ 0 w 65"/>
                <a:gd name="T1" fmla="*/ 0 h 62"/>
                <a:gd name="T2" fmla="*/ 65 w 65"/>
                <a:gd name="T3" fmla="*/ 31 h 62"/>
                <a:gd name="T4" fmla="*/ 0 w 65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lnTo>
                    <a:pt x="65" y="31"/>
                  </a:lnTo>
                  <a:lnTo>
                    <a:pt x="0" y="62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3282295" y="3916839"/>
            <a:ext cx="710487" cy="713229"/>
            <a:chOff x="4427538" y="2547938"/>
            <a:chExt cx="700087" cy="750888"/>
          </a:xfrm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4427538" y="2596253"/>
              <a:ext cx="700087" cy="702573"/>
            </a:xfrm>
            <a:custGeom>
              <a:avLst/>
              <a:gdLst>
                <a:gd name="T0" fmla="*/ 0 w 184"/>
                <a:gd name="T1" fmla="*/ 184 h 184"/>
                <a:gd name="T2" fmla="*/ 0 w 184"/>
                <a:gd name="T3" fmla="*/ 133 h 184"/>
                <a:gd name="T4" fmla="*/ 133 w 184"/>
                <a:gd name="T5" fmla="*/ 0 h 184"/>
                <a:gd name="T6" fmla="*/ 184 w 184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84">
                  <a:moveTo>
                    <a:pt x="0" y="184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0" y="59"/>
                    <a:pt x="59" y="0"/>
                    <a:pt x="133" y="0"/>
                  </a:cubicBezTo>
                  <a:cubicBezTo>
                    <a:pt x="184" y="0"/>
                    <a:pt x="184" y="0"/>
                    <a:pt x="184" y="0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025173" y="2547938"/>
              <a:ext cx="102452" cy="98642"/>
            </a:xfrm>
            <a:custGeom>
              <a:avLst/>
              <a:gdLst>
                <a:gd name="T0" fmla="*/ 0 w 65"/>
                <a:gd name="T1" fmla="*/ 62 h 62"/>
                <a:gd name="T2" fmla="*/ 65 w 65"/>
                <a:gd name="T3" fmla="*/ 31 h 62"/>
                <a:gd name="T4" fmla="*/ 0 w 65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2">
                  <a:moveTo>
                    <a:pt x="0" y="62"/>
                  </a:moveTo>
                  <a:lnTo>
                    <a:pt x="65" y="31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Group 54"/>
          <p:cNvGrpSpPr>
            <a:grpSpLocks/>
          </p:cNvGrpSpPr>
          <p:nvPr/>
        </p:nvGrpSpPr>
        <p:grpSpPr bwMode="auto">
          <a:xfrm>
            <a:off x="1981652" y="4713381"/>
            <a:ext cx="714338" cy="715142"/>
            <a:chOff x="2759075" y="3565526"/>
            <a:chExt cx="704850" cy="750887"/>
          </a:xfrm>
        </p:grpSpPr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759075" y="3565526"/>
              <a:ext cx="704850" cy="700693"/>
            </a:xfrm>
            <a:custGeom>
              <a:avLst/>
              <a:gdLst>
                <a:gd name="T0" fmla="*/ 0 w 185"/>
                <a:gd name="T1" fmla="*/ 0 h 184"/>
                <a:gd name="T2" fmla="*/ 0 w 185"/>
                <a:gd name="T3" fmla="*/ 51 h 184"/>
                <a:gd name="T4" fmla="*/ 133 w 185"/>
                <a:gd name="T5" fmla="*/ 184 h 184"/>
                <a:gd name="T6" fmla="*/ 185 w 185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184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125"/>
                    <a:pt x="60" y="184"/>
                    <a:pt x="133" y="184"/>
                  </a:cubicBezTo>
                  <a:cubicBezTo>
                    <a:pt x="185" y="184"/>
                    <a:pt x="185" y="184"/>
                    <a:pt x="185" y="18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3355632" y="4218034"/>
              <a:ext cx="108293" cy="98379"/>
            </a:xfrm>
            <a:custGeom>
              <a:avLst/>
              <a:gdLst>
                <a:gd name="T0" fmla="*/ 0 w 68"/>
                <a:gd name="T1" fmla="*/ 0 h 62"/>
                <a:gd name="T2" fmla="*/ 68 w 68"/>
                <a:gd name="T3" fmla="*/ 31 h 62"/>
                <a:gd name="T4" fmla="*/ 0 w 68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62">
                  <a:moveTo>
                    <a:pt x="0" y="0"/>
                  </a:moveTo>
                  <a:lnTo>
                    <a:pt x="68" y="31"/>
                  </a:lnTo>
                  <a:lnTo>
                    <a:pt x="0" y="62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" name="Text Placeholder 38"/>
          <p:cNvSpPr txBox="1">
            <a:spLocks/>
          </p:cNvSpPr>
          <p:nvPr/>
        </p:nvSpPr>
        <p:spPr>
          <a:xfrm>
            <a:off x="2540960" y="6203997"/>
            <a:ext cx="1850346" cy="74191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6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PENYUSUNAN RANCANGAN AWAL</a:t>
            </a:r>
            <a:endParaRPr lang="ru-RU" sz="1560" dirty="0">
              <a:solidFill>
                <a:srgbClr val="414042"/>
              </a:solidFill>
            </a:endParaRPr>
          </a:p>
        </p:txBody>
      </p:sp>
      <p:sp>
        <p:nvSpPr>
          <p:cNvPr id="24" name="Text Placeholder 39"/>
          <p:cNvSpPr txBox="1">
            <a:spLocks/>
          </p:cNvSpPr>
          <p:nvPr/>
        </p:nvSpPr>
        <p:spPr>
          <a:xfrm>
            <a:off x="5323925" y="6236502"/>
            <a:ext cx="2056367" cy="3939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6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MUSRENBANG</a:t>
            </a:r>
          </a:p>
        </p:txBody>
      </p:sp>
      <p:sp>
        <p:nvSpPr>
          <p:cNvPr id="25" name="Text Placeholder 40"/>
          <p:cNvSpPr txBox="1">
            <a:spLocks/>
          </p:cNvSpPr>
          <p:nvPr/>
        </p:nvSpPr>
        <p:spPr>
          <a:xfrm>
            <a:off x="6526570" y="2524708"/>
            <a:ext cx="1985126" cy="7858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6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PERUMUSAN RANCANGAN AKHIR</a:t>
            </a:r>
          </a:p>
        </p:txBody>
      </p:sp>
      <p:sp>
        <p:nvSpPr>
          <p:cNvPr id="26" name="Text Placeholder 41"/>
          <p:cNvSpPr txBox="1">
            <a:spLocks/>
          </p:cNvSpPr>
          <p:nvPr/>
        </p:nvSpPr>
        <p:spPr>
          <a:xfrm>
            <a:off x="1166495" y="2659367"/>
            <a:ext cx="1850347" cy="3881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6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PERSIAPAN PENYUSUNAN</a:t>
            </a:r>
          </a:p>
        </p:txBody>
      </p:sp>
      <p:sp>
        <p:nvSpPr>
          <p:cNvPr id="27" name="Text Placeholder 42"/>
          <p:cNvSpPr txBox="1">
            <a:spLocks/>
          </p:cNvSpPr>
          <p:nvPr/>
        </p:nvSpPr>
        <p:spPr>
          <a:xfrm>
            <a:off x="3960298" y="2659366"/>
            <a:ext cx="1850346" cy="6233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6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PENYUSUNAN RANCANGAN</a:t>
            </a: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8078507" y="4652690"/>
            <a:ext cx="1523021" cy="1428372"/>
          </a:xfrm>
          <a:prstGeom prst="ellipse">
            <a:avLst/>
          </a:prstGeom>
          <a:noFill/>
          <a:ln w="30163" cap="rnd">
            <a:solidFill>
              <a:srgbClr val="03A9F4"/>
            </a:solidFill>
            <a:prstDash val="solid"/>
            <a:round/>
            <a:headEnd/>
            <a:tailEnd/>
          </a:ln>
        </p:spPr>
        <p:txBody>
          <a:bodyPr/>
          <a:lstStyle/>
          <a:p>
            <a:pPr defTabSz="891520">
              <a:defRPr/>
            </a:pPr>
            <a:endParaRPr lang="ru-RU" sz="1755" kern="0">
              <a:solidFill>
                <a:sysClr val="windowText" lastClr="000000"/>
              </a:solidFill>
            </a:endParaRPr>
          </a:p>
        </p:txBody>
      </p:sp>
      <p:grpSp>
        <p:nvGrpSpPr>
          <p:cNvPr id="29" name="Group 80"/>
          <p:cNvGrpSpPr>
            <a:grpSpLocks/>
          </p:cNvGrpSpPr>
          <p:nvPr/>
        </p:nvGrpSpPr>
        <p:grpSpPr bwMode="auto">
          <a:xfrm>
            <a:off x="7365005" y="4737064"/>
            <a:ext cx="710487" cy="713229"/>
            <a:chOff x="6094413" y="3565526"/>
            <a:chExt cx="701675" cy="750887"/>
          </a:xfrm>
        </p:grpSpPr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6094413" y="3565526"/>
              <a:ext cx="701675" cy="702573"/>
            </a:xfrm>
            <a:custGeom>
              <a:avLst/>
              <a:gdLst>
                <a:gd name="T0" fmla="*/ 0 w 184"/>
                <a:gd name="T1" fmla="*/ 0 h 184"/>
                <a:gd name="T2" fmla="*/ 0 w 184"/>
                <a:gd name="T3" fmla="*/ 51 h 184"/>
                <a:gd name="T4" fmla="*/ 132 w 184"/>
                <a:gd name="T5" fmla="*/ 184 h 184"/>
                <a:gd name="T6" fmla="*/ 184 w 184"/>
                <a:gd name="T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84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125"/>
                    <a:pt x="59" y="184"/>
                    <a:pt x="132" y="184"/>
                  </a:cubicBezTo>
                  <a:cubicBezTo>
                    <a:pt x="184" y="184"/>
                    <a:pt x="184" y="184"/>
                    <a:pt x="184" y="18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6693404" y="4217772"/>
              <a:ext cx="102684" cy="98641"/>
            </a:xfrm>
            <a:custGeom>
              <a:avLst/>
              <a:gdLst>
                <a:gd name="T0" fmla="*/ 0 w 65"/>
                <a:gd name="T1" fmla="*/ 0 h 62"/>
                <a:gd name="T2" fmla="*/ 65 w 65"/>
                <a:gd name="T3" fmla="*/ 31 h 62"/>
                <a:gd name="T4" fmla="*/ 0 w 65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62">
                  <a:moveTo>
                    <a:pt x="0" y="0"/>
                  </a:moveTo>
                  <a:lnTo>
                    <a:pt x="65" y="31"/>
                  </a:lnTo>
                  <a:lnTo>
                    <a:pt x="0" y="62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891520">
                <a:defRPr/>
              </a:pPr>
              <a:endParaRPr lang="ru-RU" sz="1755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Text Placeholder 39"/>
          <p:cNvSpPr txBox="1">
            <a:spLocks/>
          </p:cNvSpPr>
          <p:nvPr/>
        </p:nvSpPr>
        <p:spPr>
          <a:xfrm>
            <a:off x="8015571" y="6197806"/>
            <a:ext cx="1900407" cy="6061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56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PENETAPAN PERDA</a:t>
            </a:r>
          </a:p>
        </p:txBody>
      </p:sp>
      <p:pic>
        <p:nvPicPr>
          <p:cNvPr id="33" name="Picture 2" descr="16.8 CM * 9.9 Cm Palu Hakim Fashion Mobil Styling Stiker Decals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140" y="4721791"/>
            <a:ext cx="1375897" cy="135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Diskusi mengenai Smart City dengan Ibu Tri Rismaharini, Walikota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AAC1"/>
              </a:clrFrom>
              <a:clrTo>
                <a:srgbClr val="00AAC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48" y="5035060"/>
            <a:ext cx="1631717" cy="93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Lampu Ide Listrik - Gambar vektor gratis di Pixabay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9F9CF"/>
              </a:clrFrom>
              <a:clrTo>
                <a:srgbClr val="F9F9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10349" r="13614" b="12764"/>
          <a:stretch>
            <a:fillRect/>
          </a:stretch>
        </p:blipFill>
        <p:spPr bwMode="auto">
          <a:xfrm>
            <a:off x="1311622" y="3303934"/>
            <a:ext cx="1515953" cy="12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" descr="D:\unna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r="47939"/>
          <a:stretch>
            <a:fillRect/>
          </a:stretch>
        </p:blipFill>
        <p:spPr bwMode="auto">
          <a:xfrm>
            <a:off x="4367372" y="3306088"/>
            <a:ext cx="795339" cy="132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0" descr="Bekerja Orang Ikon Ruang Kerja Kantor Karakter Kartun-vektor Icon ...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3613" b="7234"/>
          <a:stretch>
            <a:fillRect/>
          </a:stretch>
        </p:blipFill>
        <p:spPr bwMode="auto">
          <a:xfrm>
            <a:off x="2744083" y="4813910"/>
            <a:ext cx="1634021" cy="124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 descr="Yuk Membaca Kepribadian Seseorang dari Caranya Berjabat Tangan ...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805" y="3436367"/>
            <a:ext cx="1610472" cy="11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777996" y="2673297"/>
            <a:ext cx="630134" cy="48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520">
              <a:defRPr/>
            </a:pPr>
            <a:r>
              <a:rPr lang="ru-RU" altLang="ru-RU" sz="3120" b="1" kern="0" dirty="0">
                <a:latin typeface="Open Sans" panose="020B0606030504020204" pitchFamily="34" charset="0"/>
              </a:rPr>
              <a:t>01</a:t>
            </a:r>
            <a:endParaRPr lang="ru-RU" altLang="ru-RU" sz="1365" kern="0" dirty="0"/>
          </a:p>
        </p:txBody>
      </p: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2140077" y="6207093"/>
            <a:ext cx="630134" cy="48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520">
              <a:defRPr/>
            </a:pPr>
            <a:r>
              <a:rPr lang="ru-RU" altLang="ru-RU" sz="3120" b="1" kern="0" dirty="0">
                <a:latin typeface="Open Sans" panose="020B0606030504020204" pitchFamily="34" charset="0"/>
              </a:rPr>
              <a:t>0</a:t>
            </a:r>
            <a:r>
              <a:rPr lang="en-US" altLang="ru-RU" sz="3120" b="1" kern="0" dirty="0">
                <a:latin typeface="Open Sans" panose="020B0606030504020204" pitchFamily="34" charset="0"/>
              </a:rPr>
              <a:t>2</a:t>
            </a:r>
            <a:endParaRPr lang="ru-RU" altLang="ru-RU" sz="1365" kern="0" dirty="0"/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3542798" y="2669273"/>
            <a:ext cx="630134" cy="48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520">
              <a:defRPr/>
            </a:pPr>
            <a:r>
              <a:rPr lang="ru-RU" altLang="ru-RU" sz="3120" b="1" kern="0" dirty="0">
                <a:latin typeface="Open Sans" panose="020B0606030504020204" pitchFamily="34" charset="0"/>
              </a:rPr>
              <a:t>0</a:t>
            </a:r>
            <a:r>
              <a:rPr lang="en-US" altLang="ru-RU" sz="3120" b="1" kern="0" dirty="0">
                <a:latin typeface="Open Sans" panose="020B0606030504020204" pitchFamily="34" charset="0"/>
              </a:rPr>
              <a:t>3</a:t>
            </a:r>
            <a:endParaRPr lang="ru-RU" altLang="ru-RU" sz="1365" kern="0" dirty="0"/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4966400" y="6149822"/>
            <a:ext cx="630134" cy="48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520">
              <a:defRPr/>
            </a:pPr>
            <a:r>
              <a:rPr lang="ru-RU" altLang="ru-RU" sz="3120" b="1" kern="0" dirty="0">
                <a:latin typeface="Open Sans" panose="020B0606030504020204" pitchFamily="34" charset="0"/>
              </a:rPr>
              <a:t>0</a:t>
            </a:r>
            <a:r>
              <a:rPr lang="en-US" altLang="ru-RU" sz="3120" b="1" kern="0" dirty="0">
                <a:latin typeface="Open Sans" panose="020B0606030504020204" pitchFamily="34" charset="0"/>
              </a:rPr>
              <a:t>4</a:t>
            </a:r>
            <a:endParaRPr lang="ru-RU" altLang="ru-RU" sz="1365" kern="0" dirty="0"/>
          </a:p>
        </p:txBody>
      </p:sp>
      <p:sp>
        <p:nvSpPr>
          <p:cNvPr id="43" name="Rectangle 21"/>
          <p:cNvSpPr>
            <a:spLocks noChangeArrowheads="1"/>
          </p:cNvSpPr>
          <p:nvPr/>
        </p:nvSpPr>
        <p:spPr bwMode="auto">
          <a:xfrm>
            <a:off x="6176765" y="2538174"/>
            <a:ext cx="630134" cy="48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520">
              <a:defRPr/>
            </a:pPr>
            <a:r>
              <a:rPr lang="ru-RU" altLang="ru-RU" sz="3120" b="1" kern="0" dirty="0">
                <a:solidFill>
                  <a:srgbClr val="0033CC"/>
                </a:solidFill>
                <a:latin typeface="Open Sans" panose="020B0606030504020204" pitchFamily="34" charset="0"/>
              </a:rPr>
              <a:t>0</a:t>
            </a:r>
            <a:r>
              <a:rPr lang="en-US" altLang="ru-RU" sz="3120" b="1" kern="0" dirty="0">
                <a:solidFill>
                  <a:srgbClr val="0033CC"/>
                </a:solidFill>
                <a:latin typeface="Open Sans" panose="020B0606030504020204" pitchFamily="34" charset="0"/>
              </a:rPr>
              <a:t>5</a:t>
            </a:r>
            <a:endParaRPr lang="ru-RU" altLang="ru-RU" sz="1365" kern="0" dirty="0">
              <a:solidFill>
                <a:srgbClr val="0033CC"/>
              </a:solidFill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7660142" y="6197807"/>
            <a:ext cx="630134" cy="48013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91520">
              <a:defRPr/>
            </a:pPr>
            <a:r>
              <a:rPr lang="ru-RU" altLang="ru-RU" sz="3120" b="1" kern="0" dirty="0">
                <a:solidFill>
                  <a:srgbClr val="0033CC"/>
                </a:solidFill>
                <a:latin typeface="Open Sans" panose="020B0606030504020204" pitchFamily="34" charset="0"/>
              </a:rPr>
              <a:t>0</a:t>
            </a:r>
            <a:r>
              <a:rPr lang="en-US" altLang="ru-RU" sz="3120" b="1" kern="0" dirty="0">
                <a:solidFill>
                  <a:srgbClr val="0033CC"/>
                </a:solidFill>
                <a:latin typeface="Open Sans" panose="020B0606030504020204" pitchFamily="34" charset="0"/>
              </a:rPr>
              <a:t>6</a:t>
            </a:r>
            <a:endParaRPr lang="ru-RU" altLang="ru-RU" sz="1365" kern="0" dirty="0">
              <a:solidFill>
                <a:srgbClr val="0033CC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175033" y="2251979"/>
            <a:ext cx="3389710" cy="1818589"/>
            <a:chOff x="8105774" y="1282700"/>
            <a:chExt cx="3476626" cy="186522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V="1">
              <a:off x="8105775" y="1401763"/>
              <a:ext cx="527050" cy="45243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8105775" y="1854200"/>
              <a:ext cx="593725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8143875" y="1865313"/>
              <a:ext cx="555625" cy="44132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 bwMode="auto">
            <a:xfrm rot="16200000" flipH="1">
              <a:off x="7875587" y="2084387"/>
              <a:ext cx="1041402" cy="58102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80"/>
            <p:cNvSpPr txBox="1">
              <a:spLocks noChangeArrowheads="1"/>
            </p:cNvSpPr>
            <p:nvPr/>
          </p:nvSpPr>
          <p:spPr bwMode="auto">
            <a:xfrm>
              <a:off x="8784141" y="1282700"/>
              <a:ext cx="2798259" cy="3409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560">
                  <a:latin typeface="Calibri" pitchFamily="34" charset="0"/>
                </a:rPr>
                <a:t>Pengajuan ke DPRD</a:t>
              </a:r>
            </a:p>
          </p:txBody>
        </p:sp>
        <p:sp>
          <p:nvSpPr>
            <p:cNvPr id="51" name="TextBox 84"/>
            <p:cNvSpPr txBox="1">
              <a:spLocks noChangeArrowheads="1"/>
            </p:cNvSpPr>
            <p:nvPr/>
          </p:nvSpPr>
          <p:spPr bwMode="auto">
            <a:xfrm>
              <a:off x="8784141" y="1691674"/>
              <a:ext cx="2798259" cy="3409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560">
                  <a:latin typeface="Calibri" pitchFamily="34" charset="0"/>
                </a:rPr>
                <a:t>Pembahasan dengan DPRD</a:t>
              </a:r>
            </a:p>
          </p:txBody>
        </p:sp>
        <p:sp>
          <p:nvSpPr>
            <p:cNvPr id="52" name="TextBox 85"/>
            <p:cNvSpPr txBox="1">
              <a:spLocks noChangeArrowheads="1"/>
            </p:cNvSpPr>
            <p:nvPr/>
          </p:nvSpPr>
          <p:spPr bwMode="auto">
            <a:xfrm>
              <a:off x="8784141" y="2102159"/>
              <a:ext cx="2798259" cy="58714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560">
                  <a:latin typeface="Calibri" pitchFamily="34" charset="0"/>
                </a:rPr>
                <a:t>Penandatanganan Persetujuan Bersama DPRD dengan KDH</a:t>
              </a:r>
            </a:p>
          </p:txBody>
        </p:sp>
        <p:sp>
          <p:nvSpPr>
            <p:cNvPr id="53" name="TextBox 86"/>
            <p:cNvSpPr txBox="1">
              <a:spLocks noChangeArrowheads="1"/>
            </p:cNvSpPr>
            <p:nvPr/>
          </p:nvSpPr>
          <p:spPr bwMode="auto">
            <a:xfrm>
              <a:off x="8784141" y="2806998"/>
              <a:ext cx="2798259" cy="34092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122363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1560">
                  <a:latin typeface="Calibri" pitchFamily="34" charset="0"/>
                </a:rPr>
                <a:t>Evaluasi oleh Kemendagri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1063349" y="893129"/>
            <a:ext cx="4805957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TAHAPAN PENYUSUNAN RPJMD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DFE9527-D74A-40CD-869B-B38AB143C7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46" y="1658569"/>
            <a:ext cx="5301680" cy="1859987"/>
          </a:xfrm>
          <a:prstGeom prst="round2DiagRect">
            <a:avLst>
              <a:gd name="adj1" fmla="val 1847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4BBEEF-71E1-4643-A9F6-D45CCFECD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44" y="4350896"/>
            <a:ext cx="5301681" cy="2015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B84EF8-27FA-4342-ABE4-2508840B3A67}"/>
              </a:ext>
            </a:extLst>
          </p:cNvPr>
          <p:cNvSpPr txBox="1"/>
          <p:nvPr/>
        </p:nvSpPr>
        <p:spPr>
          <a:xfrm>
            <a:off x="403481" y="1744160"/>
            <a:ext cx="2963978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65" b="1" dirty="0" err="1">
                <a:solidFill>
                  <a:schemeClr val="accent1">
                    <a:lumMod val="50000"/>
                  </a:schemeClr>
                </a:solidFill>
              </a:rPr>
              <a:t>Umur</a:t>
            </a:r>
            <a:r>
              <a:rPr lang="en-US" sz="1365" b="1" dirty="0">
                <a:solidFill>
                  <a:schemeClr val="accent1">
                    <a:lumMod val="50000"/>
                  </a:schemeClr>
                </a:solidFill>
              </a:rPr>
              <a:t> Harapan </a:t>
            </a:r>
            <a:r>
              <a:rPr lang="en-US" sz="1365" b="1" dirty="0" err="1">
                <a:solidFill>
                  <a:schemeClr val="accent1">
                    <a:lumMod val="50000"/>
                  </a:schemeClr>
                </a:solidFill>
              </a:rPr>
              <a:t>Hidup</a:t>
            </a:r>
            <a:r>
              <a:rPr lang="en-US" sz="1365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365" b="1" dirty="0" err="1">
                <a:solidFill>
                  <a:schemeClr val="accent1">
                    <a:lumMod val="50000"/>
                  </a:schemeClr>
                </a:solidFill>
              </a:rPr>
              <a:t>Saat</a:t>
            </a:r>
            <a:r>
              <a:rPr lang="en-US" sz="1365" b="1" dirty="0">
                <a:solidFill>
                  <a:schemeClr val="accent1">
                    <a:lumMod val="50000"/>
                  </a:schemeClr>
                </a:solidFill>
              </a:rPr>
              <a:t> Lahir (UHH) </a:t>
            </a:r>
            <a:r>
              <a:rPr lang="en-US" sz="1365" b="1" dirty="0" err="1">
                <a:solidFill>
                  <a:schemeClr val="accent1">
                    <a:lumMod val="50000"/>
                  </a:schemeClr>
                </a:solidFill>
              </a:rPr>
              <a:t>Tahun</a:t>
            </a:r>
            <a:r>
              <a:rPr lang="en-US" sz="1365" b="1" dirty="0">
                <a:solidFill>
                  <a:schemeClr val="accent1">
                    <a:lumMod val="50000"/>
                  </a:schemeClr>
                </a:solidFill>
              </a:rPr>
              <a:t> 2012-2021</a:t>
            </a:r>
            <a:endParaRPr lang="en-ID" sz="1365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CEDAD9-8F17-49DF-BB1D-637DDC914E80}"/>
              </a:ext>
            </a:extLst>
          </p:cNvPr>
          <p:cNvSpPr txBox="1"/>
          <p:nvPr/>
        </p:nvSpPr>
        <p:spPr>
          <a:xfrm>
            <a:off x="350046" y="3609490"/>
            <a:ext cx="5386084" cy="570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451" indent="-176451">
              <a:buFont typeface="Wingdings" panose="05000000000000000000" pitchFamily="2" charset="2"/>
              <a:buChar char="§"/>
            </a:pPr>
            <a:r>
              <a:rPr lang="en-ID" sz="1560" dirty="0">
                <a:latin typeface="NewsGoth Cn BT" panose="020B0506020202030204" pitchFamily="34" charset="0"/>
              </a:rPr>
              <a:t>UHH di </a:t>
            </a:r>
            <a:r>
              <a:rPr lang="en-ID" sz="1560" dirty="0" err="1">
                <a:latin typeface="NewsGoth Cn BT" panose="020B0506020202030204" pitchFamily="34" charset="0"/>
              </a:rPr>
              <a:t>Sulsel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tahun</a:t>
            </a:r>
            <a:r>
              <a:rPr lang="en-ID" sz="1560" dirty="0">
                <a:latin typeface="NewsGoth Cn BT" panose="020B0506020202030204" pitchFamily="34" charset="0"/>
              </a:rPr>
              <a:t> 2021 </a:t>
            </a:r>
            <a:r>
              <a:rPr lang="en-ID" sz="1560" dirty="0" err="1">
                <a:latin typeface="NewsGoth Cn BT" panose="020B0506020202030204" pitchFamily="34" charset="0"/>
              </a:rPr>
              <a:t>mencapai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b="1" dirty="0">
                <a:latin typeface="NewsGoth Cn BT" panose="020B0506020202030204" pitchFamily="34" charset="0"/>
              </a:rPr>
              <a:t>70,66</a:t>
            </a:r>
            <a:r>
              <a:rPr lang="en-ID" sz="1560" dirty="0">
                <a:latin typeface="NewsGoth Cn BT" panose="020B0506020202030204" pitchFamily="34" charset="0"/>
              </a:rPr>
              <a:t>. </a:t>
            </a:r>
            <a:r>
              <a:rPr lang="en-ID" sz="1560" dirty="0" err="1">
                <a:latin typeface="NewsGoth Cn BT" panose="020B0506020202030204" pitchFamily="34" charset="0"/>
              </a:rPr>
              <a:t>Seiring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dengan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terjadinya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pandemi</a:t>
            </a:r>
            <a:r>
              <a:rPr lang="en-ID" sz="1560" dirty="0">
                <a:latin typeface="NewsGoth Cn BT" panose="020B0506020202030204" pitchFamily="34" charset="0"/>
              </a:rPr>
              <a:t> COVID-19 , </a:t>
            </a:r>
            <a:r>
              <a:rPr lang="en-ID" sz="1560" dirty="0" err="1">
                <a:latin typeface="NewsGoth Cn BT" panose="020B0506020202030204" pitchFamily="34" charset="0"/>
              </a:rPr>
              <a:t>tahun</a:t>
            </a:r>
            <a:r>
              <a:rPr lang="en-ID" sz="1560" dirty="0">
                <a:latin typeface="NewsGoth Cn BT" panose="020B0506020202030204" pitchFamily="34" charset="0"/>
              </a:rPr>
              <a:t> 2020 dan 2021 </a:t>
            </a:r>
            <a:r>
              <a:rPr lang="en-ID" sz="1560" dirty="0" err="1">
                <a:latin typeface="NewsGoth Cn BT" panose="020B0506020202030204" pitchFamily="34" charset="0"/>
              </a:rPr>
              <a:t>mengalami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perlambatan</a:t>
            </a:r>
            <a:r>
              <a:rPr lang="en-ID" sz="1560" dirty="0">
                <a:latin typeface="NewsGoth Cn BT" panose="020B050602020203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567FB5-1158-4124-B72B-12650A1267DF}"/>
              </a:ext>
            </a:extLst>
          </p:cNvPr>
          <p:cNvSpPr txBox="1"/>
          <p:nvPr/>
        </p:nvSpPr>
        <p:spPr>
          <a:xfrm>
            <a:off x="149017" y="6538555"/>
            <a:ext cx="5502707" cy="72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451" indent="-176451">
              <a:buFont typeface="Wingdings" panose="05000000000000000000" pitchFamily="2" charset="2"/>
              <a:buChar char="§"/>
            </a:pPr>
            <a:r>
              <a:rPr lang="en-ID" sz="1365" dirty="0" err="1">
                <a:latin typeface="NewsGoth Cn BT" panose="020B0506020202030204" pitchFamily="34" charset="0"/>
              </a:rPr>
              <a:t>Tahun</a:t>
            </a:r>
            <a:r>
              <a:rPr lang="en-ID" sz="1365" dirty="0">
                <a:latin typeface="NewsGoth Cn BT" panose="020B0506020202030204" pitchFamily="34" charset="0"/>
              </a:rPr>
              <a:t> 2021, </a:t>
            </a:r>
            <a:r>
              <a:rPr lang="en-ID" sz="1365" dirty="0" err="1">
                <a:latin typeface="NewsGoth Cn BT" panose="020B0506020202030204" pitchFamily="34" charset="0"/>
              </a:rPr>
              <a:t>pengeluaran</a:t>
            </a:r>
            <a:r>
              <a:rPr lang="en-ID" sz="1365" dirty="0">
                <a:latin typeface="NewsGoth Cn BT" panose="020B0506020202030204" pitchFamily="34" charset="0"/>
              </a:rPr>
              <a:t> per </a:t>
            </a:r>
            <a:r>
              <a:rPr lang="en-ID" sz="1365" dirty="0" err="1">
                <a:latin typeface="NewsGoth Cn BT" panose="020B0506020202030204" pitchFamily="34" charset="0"/>
              </a:rPr>
              <a:t>kapita</a:t>
            </a:r>
            <a:r>
              <a:rPr lang="en-ID" sz="1365" dirty="0">
                <a:latin typeface="NewsGoth Cn BT" panose="020B0506020202030204" pitchFamily="34" charset="0"/>
              </a:rPr>
              <a:t> yang </a:t>
            </a:r>
            <a:r>
              <a:rPr lang="en-ID" sz="1365" dirty="0" err="1">
                <a:latin typeface="NewsGoth Cn BT" panose="020B0506020202030204" pitchFamily="34" charset="0"/>
              </a:rPr>
              <a:t>disesuaikan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masyarakat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Sulsel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mencapai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b="1" dirty="0">
                <a:latin typeface="NewsGoth Cn BT" panose="020B0506020202030204" pitchFamily="34" charset="0"/>
              </a:rPr>
              <a:t>Rp11,18 </a:t>
            </a:r>
            <a:r>
              <a:rPr lang="en-ID" sz="1365" b="1" dirty="0" err="1">
                <a:latin typeface="NewsGoth Cn BT" panose="020B0506020202030204" pitchFamily="34" charset="0"/>
              </a:rPr>
              <a:t>juta</a:t>
            </a:r>
            <a:r>
              <a:rPr lang="en-ID" sz="1365" dirty="0">
                <a:latin typeface="NewsGoth Cn BT" panose="020B0506020202030204" pitchFamily="34" charset="0"/>
              </a:rPr>
              <a:t>. Angka </a:t>
            </a:r>
            <a:r>
              <a:rPr lang="en-ID" sz="1365" dirty="0" err="1">
                <a:latin typeface="NewsGoth Cn BT" panose="020B0506020202030204" pitchFamily="34" charset="0"/>
              </a:rPr>
              <a:t>ini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meningkat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dibandingkan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tahun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sebelumnya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dirty="0" err="1">
                <a:latin typeface="NewsGoth Cn BT" panose="020B0506020202030204" pitchFamily="34" charset="0"/>
              </a:rPr>
              <a:t>sebesar</a:t>
            </a:r>
            <a:r>
              <a:rPr lang="en-ID" sz="1365" dirty="0">
                <a:latin typeface="NewsGoth Cn BT" panose="020B0506020202030204" pitchFamily="34" charset="0"/>
              </a:rPr>
              <a:t> </a:t>
            </a:r>
            <a:r>
              <a:rPr lang="en-ID" sz="1365" b="1" dirty="0">
                <a:latin typeface="NewsGoth Cn BT" panose="020B0506020202030204" pitchFamily="34" charset="0"/>
              </a:rPr>
              <a:t>0,95 </a:t>
            </a:r>
            <a:r>
              <a:rPr lang="en-ID" sz="1365" b="1" dirty="0" err="1">
                <a:latin typeface="NewsGoth Cn BT" panose="020B0506020202030204" pitchFamily="34" charset="0"/>
              </a:rPr>
              <a:t>persen</a:t>
            </a:r>
            <a:r>
              <a:rPr lang="en-ID" sz="1365" dirty="0">
                <a:latin typeface="NewsGoth Cn BT" panose="020B050602020203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9C7CE5-EFC2-4BC7-B89B-D34001DE0EEA}"/>
              </a:ext>
            </a:extLst>
          </p:cNvPr>
          <p:cNvSpPr txBox="1"/>
          <p:nvPr/>
        </p:nvSpPr>
        <p:spPr>
          <a:xfrm>
            <a:off x="5846472" y="3194549"/>
            <a:ext cx="5959241" cy="810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355" indent="-173355">
              <a:buFont typeface="Wingdings" panose="05000000000000000000" pitchFamily="2" charset="2"/>
              <a:buChar char="§"/>
            </a:pPr>
            <a:r>
              <a:rPr lang="en-ID" sz="1560" dirty="0">
                <a:latin typeface="NewsGoth Cn BT" panose="020B0506020202030204" pitchFamily="34" charset="0"/>
              </a:rPr>
              <a:t>RLS </a:t>
            </a:r>
            <a:r>
              <a:rPr lang="en-ID" sz="1560" dirty="0" err="1">
                <a:latin typeface="NewsGoth Cn BT" panose="020B0506020202030204" pitchFamily="34" charset="0"/>
              </a:rPr>
              <a:t>Sulsel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Tahun</a:t>
            </a:r>
            <a:r>
              <a:rPr lang="en-ID" sz="1560" dirty="0">
                <a:latin typeface="NewsGoth Cn BT" panose="020B0506020202030204" pitchFamily="34" charset="0"/>
              </a:rPr>
              <a:t> 2021 </a:t>
            </a:r>
            <a:r>
              <a:rPr lang="en-ID" sz="1560" dirty="0" err="1">
                <a:latin typeface="NewsGoth Cn BT" panose="020B0506020202030204" pitchFamily="34" charset="0"/>
              </a:rPr>
              <a:t>bertumbuh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sebesar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b="1" dirty="0">
                <a:latin typeface="NewsGoth Cn BT" panose="020B0506020202030204" pitchFamily="34" charset="0"/>
              </a:rPr>
              <a:t>13,52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sementara</a:t>
            </a:r>
            <a:r>
              <a:rPr lang="en-ID" sz="1560" dirty="0">
                <a:latin typeface="NewsGoth Cn BT" panose="020B0506020202030204" pitchFamily="34" charset="0"/>
              </a:rPr>
              <a:t> HLS </a:t>
            </a:r>
            <a:r>
              <a:rPr lang="en-ID" sz="1560" dirty="0" err="1">
                <a:latin typeface="NewsGoth Cn BT" panose="020B0506020202030204" pitchFamily="34" charset="0"/>
              </a:rPr>
              <a:t>bertumbuh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sebesar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b="1" dirty="0">
                <a:latin typeface="NewsGoth Cn BT" panose="020B0506020202030204" pitchFamily="34" charset="0"/>
              </a:rPr>
              <a:t>8,46</a:t>
            </a:r>
            <a:r>
              <a:rPr lang="en-ID" sz="1560" dirty="0">
                <a:latin typeface="NewsGoth Cn BT" panose="020B0506020202030204" pitchFamily="34" charset="0"/>
              </a:rPr>
              <a:t>. Di masa </a:t>
            </a:r>
            <a:r>
              <a:rPr lang="en-ID" sz="1560" dirty="0" err="1">
                <a:latin typeface="NewsGoth Cn BT" panose="020B0506020202030204" pitchFamily="34" charset="0"/>
              </a:rPr>
              <a:t>pandemi</a:t>
            </a:r>
            <a:r>
              <a:rPr lang="en-ID" sz="1560" dirty="0">
                <a:latin typeface="NewsGoth Cn BT" panose="020B0506020202030204" pitchFamily="34" charset="0"/>
              </a:rPr>
              <a:t> COVID-19 yang </a:t>
            </a:r>
            <a:r>
              <a:rPr lang="en-ID" sz="1560" dirty="0" err="1">
                <a:latin typeface="NewsGoth Cn BT" panose="020B0506020202030204" pitchFamily="34" charset="0"/>
              </a:rPr>
              <a:t>masih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berlangsung</a:t>
            </a:r>
            <a:r>
              <a:rPr lang="en-ID" sz="1560" dirty="0">
                <a:latin typeface="NewsGoth Cn BT" panose="020B0506020202030204" pitchFamily="34" charset="0"/>
              </a:rPr>
              <a:t>, HLS dan RLS </a:t>
            </a:r>
            <a:r>
              <a:rPr lang="en-ID" sz="1560" dirty="0" err="1">
                <a:latin typeface="NewsGoth Cn BT" panose="020B0506020202030204" pitchFamily="34" charset="0"/>
              </a:rPr>
              <a:t>mengalami</a:t>
            </a:r>
            <a:r>
              <a:rPr lang="en-ID" sz="1560" dirty="0">
                <a:latin typeface="NewsGoth Cn BT" panose="020B0506020202030204" pitchFamily="34" charset="0"/>
              </a:rPr>
              <a:t> </a:t>
            </a:r>
            <a:r>
              <a:rPr lang="en-ID" sz="1560" dirty="0" err="1">
                <a:latin typeface="NewsGoth Cn BT" panose="020B0506020202030204" pitchFamily="34" charset="0"/>
              </a:rPr>
              <a:t>perlambatan</a:t>
            </a:r>
            <a:r>
              <a:rPr lang="en-ID" sz="1560" dirty="0">
                <a:latin typeface="NewsGoth Cn BT" panose="020B0506020202030204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B4898F7-5DD7-49D9-A3BF-2FFB5C3253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91" t="53732" r="21289" b="9253"/>
          <a:stretch/>
        </p:blipFill>
        <p:spPr>
          <a:xfrm>
            <a:off x="6012721" y="913004"/>
            <a:ext cx="5537192" cy="2117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69CE435-AF5F-45D1-8B93-F51D7C9A2FA1}"/>
              </a:ext>
            </a:extLst>
          </p:cNvPr>
          <p:cNvSpPr txBox="1"/>
          <p:nvPr/>
        </p:nvSpPr>
        <p:spPr>
          <a:xfrm>
            <a:off x="6031166" y="960208"/>
            <a:ext cx="5399375" cy="30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65" b="1" dirty="0">
                <a:solidFill>
                  <a:srgbClr val="FF66CC"/>
                </a:solidFill>
                <a:latin typeface="NewsGoth Cn BT" panose="020B0506020202030204" pitchFamily="34" charset="0"/>
              </a:rPr>
              <a:t>Harapan Lama Sekolah (HLS) dan Rata-rata Lama Sekolah (RLS) 2011-2021</a:t>
            </a:r>
            <a:endParaRPr lang="en-ID" sz="1365" b="1" dirty="0">
              <a:solidFill>
                <a:srgbClr val="FF66CC"/>
              </a:solidFill>
              <a:latin typeface="NewsGoth Cn BT" panose="020B05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448878B-6BAD-4B62-8337-40332C3337B1}"/>
              </a:ext>
            </a:extLst>
          </p:cNvPr>
          <p:cNvSpPr txBox="1"/>
          <p:nvPr/>
        </p:nvSpPr>
        <p:spPr>
          <a:xfrm>
            <a:off x="403481" y="4458649"/>
            <a:ext cx="3133462" cy="510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365" b="1" dirty="0" err="1">
                <a:solidFill>
                  <a:schemeClr val="accent1">
                    <a:lumMod val="50000"/>
                  </a:schemeClr>
                </a:solidFill>
              </a:rPr>
              <a:t>Pengeluaran</a:t>
            </a:r>
            <a:r>
              <a:rPr lang="en-ID" sz="1365" b="1" dirty="0">
                <a:solidFill>
                  <a:schemeClr val="accent1">
                    <a:lumMod val="50000"/>
                  </a:schemeClr>
                </a:solidFill>
              </a:rPr>
              <a:t> per </a:t>
            </a:r>
            <a:r>
              <a:rPr lang="en-ID" sz="1365" b="1" dirty="0" err="1">
                <a:solidFill>
                  <a:schemeClr val="accent1">
                    <a:lumMod val="50000"/>
                  </a:schemeClr>
                </a:solidFill>
              </a:rPr>
              <a:t>kapita</a:t>
            </a:r>
            <a:r>
              <a:rPr lang="en-ID" sz="1365" b="1" dirty="0">
                <a:solidFill>
                  <a:schemeClr val="accent1">
                    <a:lumMod val="50000"/>
                  </a:schemeClr>
                </a:solidFill>
              </a:rPr>
              <a:t> yang </a:t>
            </a:r>
            <a:r>
              <a:rPr lang="en-ID" sz="1365" b="1" dirty="0" err="1">
                <a:solidFill>
                  <a:schemeClr val="accent1">
                    <a:lumMod val="50000"/>
                  </a:schemeClr>
                </a:solidFill>
              </a:rPr>
              <a:t>disesuaikan</a:t>
            </a:r>
            <a:r>
              <a:rPr lang="en-ID" sz="1365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365" b="1" dirty="0" err="1">
                <a:solidFill>
                  <a:schemeClr val="accent1">
                    <a:lumMod val="50000"/>
                  </a:schemeClr>
                </a:solidFill>
              </a:rPr>
              <a:t>Tahun</a:t>
            </a:r>
            <a:r>
              <a:rPr lang="en-US" sz="1365" b="1" dirty="0">
                <a:solidFill>
                  <a:schemeClr val="accent1">
                    <a:lumMod val="50000"/>
                  </a:schemeClr>
                </a:solidFill>
              </a:rPr>
              <a:t> 2012-2021</a:t>
            </a:r>
            <a:endParaRPr lang="en-ID" sz="1365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403FBBE-7CD2-4641-B8E2-B3909E27F6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721" y="4256798"/>
            <a:ext cx="5537192" cy="2602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ed Rectangle 13"/>
          <p:cNvSpPr/>
          <p:nvPr/>
        </p:nvSpPr>
        <p:spPr>
          <a:xfrm>
            <a:off x="494331" y="776585"/>
            <a:ext cx="1975978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581"/>
            <a:r>
              <a:rPr lang="en-US" sz="2340" b="1" dirty="0" err="1">
                <a:latin typeface="Bahnschrift SemiBold SemiConden" panose="020B0502040204020203" pitchFamily="34" charset="0"/>
              </a:rPr>
              <a:t>Lanjutan</a:t>
            </a:r>
            <a:r>
              <a:rPr lang="en-US" sz="2340" b="1" dirty="0">
                <a:latin typeface="Bahnschrift SemiBold SemiConden" panose="020B0502040204020203" pitchFamily="34" charset="0"/>
              </a:rPr>
              <a:t>…</a:t>
            </a:r>
          </a:p>
        </p:txBody>
      </p:sp>
      <p:sp>
        <p:nvSpPr>
          <p:cNvPr id="15" name="Oval 14"/>
          <p:cNvSpPr/>
          <p:nvPr/>
        </p:nvSpPr>
        <p:spPr>
          <a:xfrm>
            <a:off x="232302" y="773497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26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EE8EFE9-A79D-40EF-AF2B-6926804319D7}"/>
              </a:ext>
            </a:extLst>
          </p:cNvPr>
          <p:cNvGraphicFramePr/>
          <p:nvPr>
            <p:extLst/>
          </p:nvPr>
        </p:nvGraphicFramePr>
        <p:xfrm>
          <a:off x="956760" y="1507636"/>
          <a:ext cx="4719776" cy="54882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7571">
                  <a:extLst>
                    <a:ext uri="{9D8B030D-6E8A-4147-A177-3AD203B41FA5}">
                      <a16:colId xmlns:a16="http://schemas.microsoft.com/office/drawing/2014/main" xmlns="" val="2462001961"/>
                    </a:ext>
                  </a:extLst>
                </a:gridCol>
                <a:gridCol w="4242205">
                  <a:extLst>
                    <a:ext uri="{9D8B030D-6E8A-4147-A177-3AD203B41FA5}">
                      <a16:colId xmlns:a16="http://schemas.microsoft.com/office/drawing/2014/main" xmlns="" val="548582417"/>
                    </a:ext>
                  </a:extLst>
                </a:gridCol>
              </a:tblGrid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No.</a:t>
                      </a:r>
                      <a:endParaRPr lang="en-US" sz="12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Indikator</a:t>
                      </a:r>
                      <a:r>
                        <a:rPr lang="en-US" sz="12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Kinerja Utama</a:t>
                      </a:r>
                      <a:endParaRPr lang="id-ID" sz="12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198492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Indeks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Reformasi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Birokrasi</a:t>
                      </a:r>
                      <a:endParaRPr lang="en-US" sz="12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020161792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Nilai SAKIP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258419337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Kepuasan Masyarakat atas Pelayanan Publik</a:t>
                      </a:r>
                      <a:endParaRPr lang="sv-SE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308830537"/>
                  </a:ext>
                </a:extLst>
              </a:tr>
              <a:tr h="47238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Pertumbuhan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PDRB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Sektor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Usaha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Transportasi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dan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Pergudangan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,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Konstruksi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,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Pengadaan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Air (%)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121265552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Aksesibilitas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Infrastruktur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3961779708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PDRB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Perkapita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(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Juta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Rp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3598870783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Angka Kemiskinan (%)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2201640844"/>
                  </a:ext>
                </a:extLst>
              </a:tr>
              <a:tr h="30542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PDRB Kawasan (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Luwu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Utara,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Selayar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, dan Bone) (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Milyar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Rp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.)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382666482"/>
                  </a:ext>
                </a:extLst>
              </a:tr>
              <a:tr h="283456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9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Pengangguran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Terbuka (%)</a:t>
                      </a:r>
                      <a:endParaRPr lang="en-US" sz="12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339985536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10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Indeks Gini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393519369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11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Indeks Williamson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3413969091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12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IPM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898762960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13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Indeks Pendidikan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013861220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14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IPG  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3773828341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15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IDG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1470366162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16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Indeks Kesehatan 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4241044683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Pertumbuhan</a:t>
                      </a:r>
                      <a:r>
                        <a:rPr lang="en-US" sz="1200" u="none" strike="noStrike" dirty="0">
                          <a:solidFill>
                            <a:srgbClr val="0000FF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PDRB (%)</a:t>
                      </a:r>
                      <a:endParaRPr lang="en-US" sz="1200" b="0" i="0" u="none" strike="noStrike" dirty="0">
                        <a:solidFill>
                          <a:srgbClr val="0000FF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3599894198"/>
                  </a:ext>
                </a:extLst>
              </a:tr>
              <a:tr h="2395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18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Produktifitas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Total Daerah (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Rp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/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Angkatan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Kerja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12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2702231333"/>
                  </a:ext>
                </a:extLst>
              </a:tr>
              <a:tr h="283456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19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Indeks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Kualitas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Lingkungan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Hidup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(IKLH)</a:t>
                      </a:r>
                      <a:endParaRPr lang="en-US" sz="12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2698402351"/>
                  </a:ext>
                </a:extLst>
              </a:tr>
              <a:tr h="31045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20</a:t>
                      </a:r>
                      <a:endParaRPr lang="en-US" sz="12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Potensi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Penurunan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emisi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GRK (Juta Ton CO</a:t>
                      </a:r>
                      <a:r>
                        <a:rPr lang="en-US" sz="1200" u="none" strike="noStrike" baseline="-250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r>
                        <a:rPr lang="en-US" sz="12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Eq)</a:t>
                      </a:r>
                      <a:endParaRPr lang="en-US" sz="12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51211" marR="51211" marT="7113" marB="0" anchor="ctr"/>
                </a:tc>
                <a:extLst>
                  <a:ext uri="{0D108BD9-81ED-4DB2-BD59-A6C34878D82A}">
                    <a16:rowId xmlns:a16="http://schemas.microsoft.com/office/drawing/2014/main" xmlns="" val="8491974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7AF2A2E-C6C0-43B2-800A-F8D5A7F32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7043057"/>
              </p:ext>
            </p:extLst>
          </p:nvPr>
        </p:nvGraphicFramePr>
        <p:xfrm>
          <a:off x="6212926" y="1507636"/>
          <a:ext cx="5126446" cy="55027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5299">
                  <a:extLst>
                    <a:ext uri="{9D8B030D-6E8A-4147-A177-3AD203B41FA5}">
                      <a16:colId xmlns:a16="http://schemas.microsoft.com/office/drawing/2014/main" xmlns="" val="1679642825"/>
                    </a:ext>
                  </a:extLst>
                </a:gridCol>
                <a:gridCol w="4641147">
                  <a:extLst>
                    <a:ext uri="{9D8B030D-6E8A-4147-A177-3AD203B41FA5}">
                      <a16:colId xmlns:a16="http://schemas.microsoft.com/office/drawing/2014/main" xmlns="" val="3738262627"/>
                    </a:ext>
                  </a:extLst>
                </a:gridCol>
              </a:tblGrid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No.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Indikator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Kinerja Utama</a:t>
                      </a:r>
                      <a:endParaRPr lang="id-ID" sz="12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602445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Reformasi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Birokrasi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1349844215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id-ID" sz="1200" b="1" u="none" strike="noStrike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Nilai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SAKIP </a:t>
                      </a:r>
                      <a:r>
                        <a:rPr 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Provinsi</a:t>
                      </a:r>
                      <a:endParaRPr lang="id-ID" sz="1200" u="none" strike="noStrike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v-SE" sz="1200" u="none" strike="noStrike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Pelayanan Publik</a:t>
                      </a:r>
                      <a:endParaRPr lang="sv-SE" sz="1200" b="0" i="0" u="none" strike="noStrike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712705202"/>
                  </a:ext>
                </a:extLst>
              </a:tr>
              <a:tr h="509214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2732681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u="none" strike="noStrike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Layanan Infrastruktur </a:t>
                      </a:r>
                      <a:endParaRPr lang="id-ID" sz="1200" b="0" i="0" u="none" strike="noStrike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2187874495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PDRB Perkapita AHB 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(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Juta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Rp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id-ID" sz="1200" u="none" strike="noStrike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213588661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kern="1200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6</a:t>
                      </a:r>
                      <a:endParaRPr lang="id-ID" sz="1200" b="1" i="0" u="none" strike="noStrike" kern="1200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kern="1200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200" u="none" strike="noStrike" kern="1200" dirty="0" err="1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Kemiskinan</a:t>
                      </a:r>
                      <a:r>
                        <a:rPr lang="en-US" sz="1200" u="none" strike="noStrike" kern="1200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endParaRPr lang="id-ID" sz="1200" u="none" strike="noStrike" kern="1200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340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200" u="none" strike="noStrike" kern="1200" dirty="0"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Pengangguran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terbuka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endParaRPr lang="id-ID" sz="1200" u="none" strike="noStrike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3728012760"/>
                  </a:ext>
                </a:extLst>
              </a:tr>
              <a:tr h="29618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Rasio Gini </a:t>
                      </a:r>
                      <a:endParaRPr lang="id-ID" sz="1200" b="0" i="0" u="none" strike="noStrike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4205248283"/>
                  </a:ext>
                </a:extLst>
              </a:tr>
              <a:tr h="23068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Williamson 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3101035452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Pembangunan Manusia (IPM)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1164951272"/>
                  </a:ext>
                </a:extLst>
              </a:tr>
              <a:tr h="24207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11</a:t>
                      </a: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Pe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ndidikan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2504890196"/>
                  </a:ext>
                </a:extLst>
              </a:tr>
              <a:tr h="271259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12</a:t>
                      </a: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Pembangunan Gender (IPG) 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12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13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Angka</a:t>
                      </a:r>
                      <a:r>
                        <a:rPr lang="en-US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Kriminalitas</a:t>
                      </a:r>
                      <a:endParaRPr lang="id-ID" sz="1200" b="0" i="0" u="none" strike="noStrike" dirty="0"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12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</a:t>
                      </a:r>
                      <a:r>
                        <a:rPr lang="en-US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Kesehatan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9402926"/>
                  </a:ext>
                </a:extLst>
              </a:tr>
              <a:tr h="22760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33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>
                          <a:solidFill>
                            <a:srgbClr val="0033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Pertumbuhan ekonomi </a:t>
                      </a:r>
                    </a:p>
                  </a:txBody>
                  <a:tcPr marL="63448" marR="63448" marT="88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0683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Produktifitas Total Daerah 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(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Rp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/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Angkatan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Kerja</a:t>
                      </a:r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93177">
                <a:tc>
                  <a:txBody>
                    <a:bodyPr/>
                    <a:lstStyle/>
                    <a:p>
                      <a:pPr marL="0" marR="0" indent="0" algn="ctr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Indeks Kualitas Lingkungan Hidup (IKLH)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307577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r>
                        <a:rPr lang="en-US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tc>
                  <a:txBody>
                    <a:bodyPr/>
                    <a:lstStyle/>
                    <a:p>
                      <a:pPr marL="0" marR="0" indent="0" algn="l" defTabSz="112334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Potensi Penurunan Emisi Gas Rumah Kaca (GRK)  (Juta Ton CO2Eq</a:t>
                      </a:r>
                      <a:r>
                        <a:rPr lang="id-ID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1200" u="none" strike="noStrike" dirty="0" smtClean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3448" marR="63448" marT="8812" marB="0" anchor="ctr"/>
                </a:tc>
                <a:extLst>
                  <a:ext uri="{0D108BD9-81ED-4DB2-BD59-A6C34878D82A}">
                    <a16:rowId xmlns:a16="http://schemas.microsoft.com/office/drawing/2014/main" xmlns="" val="32951601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929001" y="7063565"/>
            <a:ext cx="10424798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just"/>
            <a:r>
              <a:rPr lang="en-US" sz="14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Catatan</a:t>
            </a:r>
            <a:r>
              <a:rPr lang="en-US" sz="14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Dari 20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Indikator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Utama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sebelum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perubahan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terdapat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18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indikator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pada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Perubahan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RPJMD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berdasarkan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hasil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perumusan</a:t>
            </a:r>
            <a:r>
              <a:rPr lang="en-US" sz="1400" i="1" dirty="0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C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ulang</a:t>
            </a:r>
            <a:endParaRPr lang="en-US" sz="1400" i="1" dirty="0"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77C73E-49E1-40DF-B8D6-13F19F648BAA}"/>
              </a:ext>
            </a:extLst>
          </p:cNvPr>
          <p:cNvSpPr/>
          <p:nvPr/>
        </p:nvSpPr>
        <p:spPr>
          <a:xfrm>
            <a:off x="1440524" y="1123675"/>
            <a:ext cx="3752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i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RPJMD 2018-2023  (</a:t>
            </a:r>
            <a:r>
              <a:rPr lang="en-US" sz="1400" b="1" i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Sebelum</a:t>
            </a:r>
            <a:r>
              <a:rPr lang="en-US" sz="1400" b="1" i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 </a:t>
            </a:r>
            <a:r>
              <a:rPr lang="en-US" sz="1400" b="1" i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Perubahan</a:t>
            </a:r>
            <a:r>
              <a:rPr lang="en-US" sz="1400" b="1" i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877C73E-49E1-40DF-B8D6-13F19F648BAA}"/>
              </a:ext>
            </a:extLst>
          </p:cNvPr>
          <p:cNvSpPr/>
          <p:nvPr/>
        </p:nvSpPr>
        <p:spPr>
          <a:xfrm>
            <a:off x="7072675" y="1126651"/>
            <a:ext cx="3611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400" b="1" i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RPJMD 2018-2023  (</a:t>
            </a:r>
            <a:r>
              <a:rPr lang="en-US" sz="1400" b="1" i="1" dirty="0" err="1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Perubahan</a:t>
            </a:r>
            <a:r>
              <a:rPr lang="en-US" sz="1400" b="1" i="1" dirty="0">
                <a:ln w="0"/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)</a:t>
            </a:r>
          </a:p>
        </p:txBody>
      </p:sp>
      <p:pic>
        <p:nvPicPr>
          <p:cNvPr id="9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3" y="155862"/>
            <a:ext cx="763079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911012" y="331667"/>
            <a:ext cx="4281791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INDIKATOR KINERJA UTAMA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8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3" y="155862"/>
            <a:ext cx="763079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11012" y="331667"/>
            <a:ext cx="5874799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TARGET DAN REALISASI INDIKATOR KINERJA UTAMA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624619"/>
              </p:ext>
            </p:extLst>
          </p:nvPr>
        </p:nvGraphicFramePr>
        <p:xfrm>
          <a:off x="144463" y="1028700"/>
          <a:ext cx="11614150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4" imgW="8182058" imgH="7239129" progId="Excel.Sheet.12">
                  <p:embed/>
                </p:oleObj>
              </mc:Choice>
              <mc:Fallback>
                <p:oleObj name="Worksheet" r:id="rId4" imgW="8182058" imgH="7239129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463" y="1028700"/>
                        <a:ext cx="11614150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30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 flipH="1">
            <a:off x="893886" y="1798279"/>
            <a:ext cx="4872176" cy="560153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kapabilitas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keunggulan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SDM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aparatur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memanifestasikan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kelembagaan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pemerintahan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yang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bersih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berakuntabilitas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beriringan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pemanfaatan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teknologi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informasi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untuk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inovasi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bagi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pelayanan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yang responsive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jangkauan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infrastruktur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wilayah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dalam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membuka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wilayah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terisolir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memperkuat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interkoneksivitas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pusat-pusat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pertumbuhan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ekonomi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mendukung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pencapaian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target-target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pembangunan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berkelanjutan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Memperkuat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dukungan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sarana-prasarana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pusat-pusat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pertumbuhan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ekonomi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kawasan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pertumbuhan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ekonomi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baru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mengoptimalkan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sumber-sumber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pertumbuhan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kawasan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tersebut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disertai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kordinasi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penanggulangan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kemiskinan</a:t>
            </a:r>
            <a:endParaRPr lang="en-US" sz="1400" dirty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Mengefektifkan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link and match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antara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proses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pendidikan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vokasional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perkembangan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dunia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usaha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industri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belajar-mengajar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pendidikan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menengah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dalam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kelulusan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pendidikan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tinggi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bereputasi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kapasitas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mengembangkan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kelembagaan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penyedia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layanan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pemberdayaan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perempuan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perlindungan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perempuan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anak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peningkatan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keluarga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pemenuhan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hak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anak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peningkatan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upaya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pencegahan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segala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bentuk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kekerasan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terhadap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perempuan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anak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. </a:t>
            </a:r>
          </a:p>
        </p:txBody>
      </p:sp>
      <p:pic>
        <p:nvPicPr>
          <p:cNvPr id="31" name="Picture 2" descr="F:\SULAWESI SELATAN\Template Power Point (Beli Online)\TEMPLATE POWERPOINT (Hasil Download)\New folder\Logo sulsel.png">
            <a:extLst>
              <a:ext uri="{FF2B5EF4-FFF2-40B4-BE49-F238E27FC236}">
                <a16:creationId xmlns:a16="http://schemas.microsoft.com/office/drawing/2014/main" xmlns="" id="{873BE146-0358-4DDD-BD38-974C90D9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5" y="234093"/>
            <a:ext cx="682179" cy="8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877C73E-49E1-40DF-B8D6-13F19F648BAA}"/>
              </a:ext>
            </a:extLst>
          </p:cNvPr>
          <p:cNvSpPr/>
          <p:nvPr/>
        </p:nvSpPr>
        <p:spPr>
          <a:xfrm>
            <a:off x="1471246" y="1369109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i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RPJMD 2018-2023 (</a:t>
            </a:r>
            <a:r>
              <a:rPr lang="en-US" sz="1600" b="1" i="1" dirty="0" err="1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Sebelum</a:t>
            </a:r>
            <a:r>
              <a:rPr lang="en-US" sz="1600" b="1" i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 </a:t>
            </a:r>
            <a:r>
              <a:rPr lang="en-US" sz="1600" b="1" i="1" dirty="0" err="1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Perubahan</a:t>
            </a:r>
            <a:r>
              <a:rPr lang="en-US" sz="1600" b="1" i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877C73E-49E1-40DF-B8D6-13F19F648BAA}"/>
              </a:ext>
            </a:extLst>
          </p:cNvPr>
          <p:cNvSpPr/>
          <p:nvPr/>
        </p:nvSpPr>
        <p:spPr>
          <a:xfrm>
            <a:off x="7262258" y="1390375"/>
            <a:ext cx="3405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i="1" dirty="0">
                <a:ln w="0"/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RPJMD 2018-2023 (</a:t>
            </a:r>
            <a:r>
              <a:rPr lang="en-US" sz="1600" b="1" i="1" dirty="0" err="1">
                <a:ln w="0"/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Perubahan</a:t>
            </a:r>
            <a:r>
              <a:rPr lang="en-US" sz="1600" b="1" i="1" dirty="0">
                <a:ln w="0"/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781800" y="1830569"/>
            <a:ext cx="4386704" cy="3262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kapabilitas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keunggulan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SDM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aparatur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inovasi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pelayanan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publik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;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;</a:t>
            </a:r>
            <a:endParaRPr lang="en-US" sz="1600" b="1" dirty="0">
              <a:solidFill>
                <a:srgbClr val="000000"/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>
                <a:latin typeface="Cambria" pitchFamily="18" charset="0"/>
                <a:ea typeface="Cambria" pitchFamily="18" charset="0"/>
              </a:rPr>
              <a:t>Peningkatan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jangkauan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infrastruktur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wilayah</a:t>
            </a:r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id-ID" sz="1600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Pengembangan komoditas sektor unggulan pada kawasan pusat-pusat pertumbuhan ekonomi baru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Pembangunan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sektor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pariwisata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ekonomi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kreatif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Pengembangan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iklim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usaha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perekonomian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endParaRPr lang="sv-SE" sz="1600" dirty="0">
              <a:solidFill>
                <a:srgbClr val="FF0000"/>
              </a:solidFill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3886" y="234093"/>
            <a:ext cx="5189414" cy="7828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STRATEGI PEMBANGUNAN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PROVINSI SULAWESI SELATAN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2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3668" y="1860352"/>
            <a:ext cx="523893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6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keterpenuhan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sarana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prasarana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pelayanan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kesehatan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berbasis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regional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beriringan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upaya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preventif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dalam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penanganan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kesehatan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sarana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parasarana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olah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raga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peningkatan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prestasi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keolahragaan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melalui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peningkatan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koordinasi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pemerintah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kabupaten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/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kota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organisasi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olah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raga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Memperkuat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ekonomi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kerakyatan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melalui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hilirisasi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pengelolaan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komoditas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berbasis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sumberdaya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alam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dukungan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sarana-prasarana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proses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produksi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pengolahan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pemasaran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yang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berorientasi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ketahanan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energi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perbaikan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pendapatan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masyarakat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Mengintegrasikan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tujuan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pembangunan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berkelanjutan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pada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pilar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lingkungan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dalam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menyelaraskan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upaya-upaya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pemanfaatan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jasa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lingkungan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daya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dukung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daya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tampung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lingkungan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kemampuan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adaptasi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mitigasi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terhadap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perubahan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iklim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mengimplementasikan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pembangunan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rendah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karbon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 startAt="6"/>
            </a:pPr>
            <a:r>
              <a:rPr lang="en-US" sz="1400" dirty="0" err="1">
                <a:latin typeface="Cambria" pitchFamily="18" charset="0"/>
                <a:ea typeface="Cambria" pitchFamily="18" charset="0"/>
              </a:rPr>
              <a:t>Pengembangan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ekonomi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maritim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kelautan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dengan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mengedepankan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keberlanjutan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kelestarian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sumberdaya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kelautan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400" dirty="0" err="1">
                <a:latin typeface="Cambria" pitchFamily="18" charset="0"/>
                <a:ea typeface="Cambria" pitchFamily="18" charset="0"/>
              </a:rPr>
              <a:t>perikanan</a:t>
            </a:r>
            <a:r>
              <a:rPr lang="en-US" sz="1400" dirty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877C73E-49E1-40DF-B8D6-13F19F648BAA}"/>
              </a:ext>
            </a:extLst>
          </p:cNvPr>
          <p:cNvSpPr/>
          <p:nvPr/>
        </p:nvSpPr>
        <p:spPr>
          <a:xfrm>
            <a:off x="1219200" y="1447800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i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RPJMD 2018-2023 (</a:t>
            </a:r>
            <a:r>
              <a:rPr lang="en-US" sz="1600" b="1" i="1" dirty="0" err="1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Sebelum</a:t>
            </a:r>
            <a:r>
              <a:rPr lang="en-US" sz="1600" b="1" i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 </a:t>
            </a:r>
            <a:r>
              <a:rPr lang="en-US" sz="1600" b="1" i="1" dirty="0" err="1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Perubahan</a:t>
            </a:r>
            <a:r>
              <a:rPr lang="en-US" sz="1600" b="1" i="1" dirty="0">
                <a:ln w="0"/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4877C73E-49E1-40DF-B8D6-13F19F648BAA}"/>
              </a:ext>
            </a:extLst>
          </p:cNvPr>
          <p:cNvSpPr/>
          <p:nvPr/>
        </p:nvSpPr>
        <p:spPr>
          <a:xfrm>
            <a:off x="7262258" y="1479699"/>
            <a:ext cx="34057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i="1" dirty="0">
                <a:ln w="0"/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RPJMD 2018-2023 (</a:t>
            </a:r>
            <a:r>
              <a:rPr lang="en-US" sz="1600" b="1" i="1" dirty="0" err="1">
                <a:ln w="0"/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Perubahan</a:t>
            </a:r>
            <a:r>
              <a:rPr lang="en-US" sz="1600" b="1" i="1" dirty="0">
                <a:ln w="0"/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Charter Roman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528447" y="1860352"/>
            <a:ext cx="4873387" cy="441659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fi-FI" sz="1600" dirty="0">
                <a:latin typeface="Cambria" panose="02040503050406030204" pitchFamily="18" charset="0"/>
                <a:ea typeface="Cambria" panose="02040503050406030204" pitchFamily="18" charset="0"/>
              </a:rPr>
              <a:t>Peningkatan akses dan pemerataan layanan pendidikan menengah</a:t>
            </a:r>
            <a:r>
              <a:rPr lang="fi-FI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pemenuhan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sarana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prasarana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pelayanan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kesehatan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olahraga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n-US" sz="1600" dirty="0" err="1" smtClean="0">
                <a:latin typeface="Cambria" pitchFamily="18" charset="0"/>
                <a:ea typeface="Cambria" pitchFamily="18" charset="0"/>
              </a:rPr>
              <a:t>Peningkatan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peran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id-ID" sz="1600" dirty="0">
                <a:latin typeface="Cambria" pitchFamily="18" charset="0"/>
                <a:ea typeface="Cambria" pitchFamily="18" charset="0"/>
              </a:rPr>
              <a:t>kapasitas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perempuan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dalam</a:t>
            </a:r>
            <a:r>
              <a:rPr lang="en-US" sz="16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pembangunan</a:t>
            </a:r>
            <a:endParaRPr lang="en-US" sz="1600" dirty="0">
              <a:latin typeface="Cambria" pitchFamily="18" charset="0"/>
              <a:ea typeface="Cambria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moralitas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karakter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Sulawesi Selatan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berlandaskan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nilai-nilai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luhur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Budaya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Keagamaan</a:t>
            </a:r>
            <a:endParaRPr lang="en-US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sv-SE" sz="1600" dirty="0">
                <a:latin typeface="Cambria" panose="02040503050406030204" pitchFamily="18" charset="0"/>
                <a:ea typeface="Cambria" panose="02040503050406030204" pitchFamily="18" charset="0"/>
              </a:rPr>
              <a:t>Penguatan ekonomi kerakyatan melalui hilirisasi pengelolaan komoditas berbasis sumber daya alam, pengembangan ekonomi maritim, dan pemulihan ekonomi akibat pandemic </a:t>
            </a:r>
            <a:r>
              <a:rPr lang="sv-SE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covid-19;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 startAt="6"/>
            </a:pP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Peningkatan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lingkungan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hidup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serta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adaptasi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dan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mitigasi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iklim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endParaRPr lang="en-US" sz="16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2131" y="627795"/>
            <a:ext cx="1975978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581"/>
            <a:r>
              <a:rPr lang="en-US" sz="2340" b="1" dirty="0" err="1">
                <a:latin typeface="Bahnschrift SemiBold SemiConden" panose="020B0502040204020203" pitchFamily="34" charset="0"/>
              </a:rPr>
              <a:t>Lanjutan</a:t>
            </a:r>
            <a:r>
              <a:rPr lang="en-US" sz="2340" b="1" dirty="0">
                <a:latin typeface="Bahnschrift SemiBold SemiConden" panose="020B0502040204020203" pitchFamily="34" charset="0"/>
              </a:rPr>
              <a:t>…</a:t>
            </a:r>
          </a:p>
        </p:txBody>
      </p:sp>
      <p:sp>
        <p:nvSpPr>
          <p:cNvPr id="17" name="Oval 16"/>
          <p:cNvSpPr/>
          <p:nvPr/>
        </p:nvSpPr>
        <p:spPr>
          <a:xfrm>
            <a:off x="410102" y="624707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2010336" y="2994877"/>
            <a:ext cx="7776458" cy="1211429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86695" fontAlgn="auto">
              <a:spcAft>
                <a:spcPts val="0"/>
              </a:spcAft>
              <a:buNone/>
              <a:defRPr/>
            </a:pPr>
            <a:r>
              <a:rPr lang="en-US" altLang="ko-KR" sz="6882" b="1" spc="43" dirty="0">
                <a:ln w="11430"/>
                <a:gradFill>
                  <a:gsLst>
                    <a:gs pos="25000">
                      <a:srgbClr val="E33D6F">
                        <a:satMod val="155000"/>
                      </a:srgbClr>
                    </a:gs>
                    <a:gs pos="100000">
                      <a:srgbClr val="E33D6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Cambria" pitchFamily="18" charset="0"/>
                <a:cs typeface="Arial" pitchFamily="34" charset="0"/>
              </a:rPr>
              <a:t>TERIMA KASIH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EAFE6E-0041-4BB5-A6EC-FC5089D29A16}"/>
              </a:ext>
            </a:extLst>
          </p:cNvPr>
          <p:cNvSpPr/>
          <p:nvPr/>
        </p:nvSpPr>
        <p:spPr>
          <a:xfrm>
            <a:off x="4311615" y="4402993"/>
            <a:ext cx="3114776" cy="794359"/>
          </a:xfrm>
          <a:prstGeom prst="rect">
            <a:avLst/>
          </a:prstGeom>
          <a:noFill/>
        </p:spPr>
        <p:txBody>
          <a:bodyPr wrap="none" lIns="78651" tIns="39326" rIns="78651" bIns="39326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221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46" b="1" dirty="0" err="1">
                <a:ln w="11430"/>
                <a:solidFill>
                  <a:srgbClr val="3B30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Salama</a:t>
            </a:r>
            <a:r>
              <a:rPr lang="en-US" sz="4646" b="1" dirty="0">
                <a:ln w="11430"/>
                <a:solidFill>
                  <a:srgbClr val="3B30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’ </a:t>
            </a:r>
            <a:r>
              <a:rPr lang="en-US" sz="4646" b="1" dirty="0" err="1">
                <a:ln w="11430"/>
                <a:solidFill>
                  <a:srgbClr val="3B305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Ki</a:t>
            </a:r>
            <a:endParaRPr lang="en-US" sz="4646" b="1" dirty="0">
              <a:ln w="11430"/>
              <a:solidFill>
                <a:srgbClr val="3B305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Picture 2" descr="F:\SULAWESI SELATAN\Template Power Point (Beli Online)\TEMPLATE POWERPOINT (Hasil Download)\New folder\Logo sulsel.png">
            <a:extLst>
              <a:ext uri="{FF2B5EF4-FFF2-40B4-BE49-F238E27FC236}">
                <a16:creationId xmlns:a16="http://schemas.microsoft.com/office/drawing/2014/main" xmlns="" id="{E649702B-6632-4F06-A94F-189230D78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8821" y="990625"/>
            <a:ext cx="909567" cy="104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3" descr="D:\Giat Sahmen\GIV n Animasi\Picture1 Merah Puti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0" y="381000"/>
            <a:ext cx="838200" cy="42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0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51044" y="826168"/>
            <a:ext cx="9177618" cy="934618"/>
          </a:xfrm>
          <a:prstGeom prst="roundRect">
            <a:avLst>
              <a:gd name="adj" fmla="val 30760"/>
            </a:avLst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65614" eaLnBrk="0" hangingPunct="0">
              <a:defRPr/>
            </a:pPr>
            <a:endParaRPr lang="en-US" sz="1893">
              <a:solidFill>
                <a:prstClr val="white"/>
              </a:solidFill>
              <a:latin typeface="Corbel" panose="020B0503020204020204"/>
            </a:endParaRPr>
          </a:p>
        </p:txBody>
      </p:sp>
      <p:pic>
        <p:nvPicPr>
          <p:cNvPr id="4" name="Picture 2" descr="Arti dan Makna Lambang Sulawesi Selatan - Tentang Provinsi">
            <a:extLst>
              <a:ext uri="{FF2B5EF4-FFF2-40B4-BE49-F238E27FC236}">
                <a16:creationId xmlns:a16="http://schemas.microsoft.com/office/drawing/2014/main" xmlns="" id="{C96C108C-EC85-4146-B28F-98193D1B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969" y="886999"/>
            <a:ext cx="661084" cy="786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98D202-41B6-4392-8669-A74416511CA0}"/>
              </a:ext>
            </a:extLst>
          </p:cNvPr>
          <p:cNvSpPr txBox="1"/>
          <p:nvPr/>
        </p:nvSpPr>
        <p:spPr>
          <a:xfrm>
            <a:off x="2839453" y="959124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Visi</a:t>
            </a:r>
            <a:r>
              <a:rPr lang="en-US" sz="3200" b="1" dirty="0"/>
              <a:t> dan </a:t>
            </a:r>
            <a:r>
              <a:rPr lang="en-US" sz="3200" b="1" dirty="0" err="1"/>
              <a:t>Misi</a:t>
            </a:r>
            <a:r>
              <a:rPr lang="en-US" sz="3200" b="1" dirty="0"/>
              <a:t> Sulawesi Selatan 2018-2023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xmlns="" id="{AAE9A80C-3729-4E13-9DE4-BC9D3FBBAB51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64936" y="6194535"/>
            <a:ext cx="777634" cy="766041"/>
          </a:xfrm>
          <a:prstGeom prst="ellipse">
            <a:avLst/>
          </a:prstGeom>
          <a:solidFill>
            <a:srgbClr val="BD114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xmlns="" id="{6093D51C-90A9-48F1-AFF1-6889EF9613E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64936" y="5216043"/>
            <a:ext cx="777634" cy="766041"/>
          </a:xfrm>
          <a:prstGeom prst="ellipse">
            <a:avLst/>
          </a:prstGeom>
          <a:solidFill>
            <a:srgbClr val="FE26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xmlns="" id="{02EBB9FD-B6DC-4B55-9D1F-C2AD0479795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64545" y="4237162"/>
            <a:ext cx="778416" cy="766041"/>
          </a:xfrm>
          <a:prstGeom prst="ellipse">
            <a:avLst/>
          </a:prstGeom>
          <a:solidFill>
            <a:srgbClr val="FFD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xmlns="" id="{023BC892-754D-43C9-87A4-A3A856ADE22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331091" y="3990908"/>
            <a:ext cx="1220763" cy="1247922"/>
          </a:xfrm>
          <a:prstGeom prst="ellipse">
            <a:avLst/>
          </a:prstGeom>
          <a:solidFill>
            <a:srgbClr val="00CEE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xmlns="" id="{8B169CB0-72BC-4C1C-B8C1-0939731B666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64545" y="3258671"/>
            <a:ext cx="778416" cy="766041"/>
          </a:xfrm>
          <a:prstGeom prst="ellipse">
            <a:avLst/>
          </a:prstGeom>
          <a:solidFill>
            <a:srgbClr val="03A9F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xmlns="" id="{C74381F2-8792-4E84-83E0-C8DB95A6EBA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64936" y="2279789"/>
            <a:ext cx="777634" cy="766041"/>
          </a:xfrm>
          <a:prstGeom prst="ellipse">
            <a:avLst/>
          </a:prstGeom>
          <a:solidFill>
            <a:srgbClr val="0653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2DEB8A6-969D-4916-AC3A-17E8924FC85F}"/>
              </a:ext>
            </a:extLst>
          </p:cNvPr>
          <p:cNvGrpSpPr/>
          <p:nvPr/>
        </p:nvGrpSpPr>
        <p:grpSpPr>
          <a:xfrm rot="16200000">
            <a:off x="4051280" y="5430742"/>
            <a:ext cx="1746747" cy="544535"/>
            <a:chOff x="2012950" y="2982913"/>
            <a:chExt cx="3548062" cy="112395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CA5CA388-27A0-4ED0-9941-21F2BFF9D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0" y="2982913"/>
              <a:ext cx="3548062" cy="1066800"/>
            </a:xfrm>
            <a:custGeom>
              <a:avLst/>
              <a:gdLst>
                <a:gd name="T0" fmla="*/ 0 w 932"/>
                <a:gd name="T1" fmla="*/ 280 h 280"/>
                <a:gd name="T2" fmla="*/ 932 w 932"/>
                <a:gd name="T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2" h="280">
                  <a:moveTo>
                    <a:pt x="0" y="280"/>
                  </a:moveTo>
                  <a:cubicBezTo>
                    <a:pt x="356" y="242"/>
                    <a:pt x="702" y="162"/>
                    <a:pt x="932" y="0"/>
                  </a:cubicBez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D569C6A7-522D-4F17-9C3E-0256D4F05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950" y="3957638"/>
              <a:ext cx="163512" cy="149225"/>
            </a:xfrm>
            <a:custGeom>
              <a:avLst/>
              <a:gdLst>
                <a:gd name="T0" fmla="*/ 103 w 103"/>
                <a:gd name="T1" fmla="*/ 94 h 94"/>
                <a:gd name="T2" fmla="*/ 0 w 103"/>
                <a:gd name="T3" fmla="*/ 58 h 94"/>
                <a:gd name="T4" fmla="*/ 91 w 103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94">
                  <a:moveTo>
                    <a:pt x="103" y="94"/>
                  </a:moveTo>
                  <a:lnTo>
                    <a:pt x="0" y="58"/>
                  </a:lnTo>
                  <a:lnTo>
                    <a:pt x="91" y="0"/>
                  </a:ln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1CBC4F4-D2BA-49CD-9563-A38826872480}"/>
              </a:ext>
            </a:extLst>
          </p:cNvPr>
          <p:cNvGrpSpPr/>
          <p:nvPr/>
        </p:nvGrpSpPr>
        <p:grpSpPr>
          <a:xfrm rot="16200000">
            <a:off x="4526931" y="4840156"/>
            <a:ext cx="782324" cy="531460"/>
            <a:chOff x="4205288" y="2982913"/>
            <a:chExt cx="1589087" cy="1096963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816268CB-74EF-4CCD-AEC9-A4252B2BE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2982913"/>
              <a:ext cx="1589087" cy="1066800"/>
            </a:xfrm>
            <a:custGeom>
              <a:avLst/>
              <a:gdLst>
                <a:gd name="T0" fmla="*/ 0 w 417"/>
                <a:gd name="T1" fmla="*/ 280 h 280"/>
                <a:gd name="T2" fmla="*/ 417 w 417"/>
                <a:gd name="T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7" h="280">
                  <a:moveTo>
                    <a:pt x="0" y="280"/>
                  </a:moveTo>
                  <a:cubicBezTo>
                    <a:pt x="164" y="242"/>
                    <a:pt x="345" y="126"/>
                    <a:pt x="417" y="0"/>
                  </a:cubicBez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F0665B6A-24AD-433C-A3B1-AC5700C48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3938588"/>
              <a:ext cx="171450" cy="141288"/>
            </a:xfrm>
            <a:custGeom>
              <a:avLst/>
              <a:gdLst>
                <a:gd name="T0" fmla="*/ 108 w 108"/>
                <a:gd name="T1" fmla="*/ 89 h 89"/>
                <a:gd name="T2" fmla="*/ 0 w 108"/>
                <a:gd name="T3" fmla="*/ 70 h 89"/>
                <a:gd name="T4" fmla="*/ 84 w 108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9">
                  <a:moveTo>
                    <a:pt x="108" y="89"/>
                  </a:moveTo>
                  <a:lnTo>
                    <a:pt x="0" y="70"/>
                  </a:lnTo>
                  <a:lnTo>
                    <a:pt x="84" y="0"/>
                  </a:ln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F3152F1-8934-4642-818E-66CEDFD0BF3A}"/>
              </a:ext>
            </a:extLst>
          </p:cNvPr>
          <p:cNvGrpSpPr/>
          <p:nvPr/>
        </p:nvGrpSpPr>
        <p:grpSpPr>
          <a:xfrm rot="16200000">
            <a:off x="4049716" y="3264306"/>
            <a:ext cx="1749873" cy="544535"/>
            <a:chOff x="6410325" y="2982913"/>
            <a:chExt cx="3554413" cy="1123950"/>
          </a:xfrm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24CAC20-4D7A-41AB-8F67-537F52EBA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25" y="2982913"/>
              <a:ext cx="3554412" cy="1066800"/>
            </a:xfrm>
            <a:custGeom>
              <a:avLst/>
              <a:gdLst>
                <a:gd name="T0" fmla="*/ 933 w 933"/>
                <a:gd name="T1" fmla="*/ 280 h 280"/>
                <a:gd name="T2" fmla="*/ 0 w 933"/>
                <a:gd name="T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33" h="280">
                  <a:moveTo>
                    <a:pt x="933" y="280"/>
                  </a:moveTo>
                  <a:cubicBezTo>
                    <a:pt x="576" y="242"/>
                    <a:pt x="230" y="162"/>
                    <a:pt x="0" y="0"/>
                  </a:cubicBez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DB998A67-0A86-445B-AB76-1C814368D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3957638"/>
              <a:ext cx="168275" cy="149225"/>
            </a:xfrm>
            <a:custGeom>
              <a:avLst/>
              <a:gdLst>
                <a:gd name="T0" fmla="*/ 0 w 106"/>
                <a:gd name="T1" fmla="*/ 94 h 94"/>
                <a:gd name="T2" fmla="*/ 106 w 106"/>
                <a:gd name="T3" fmla="*/ 58 h 94"/>
                <a:gd name="T4" fmla="*/ 12 w 106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94">
                  <a:moveTo>
                    <a:pt x="0" y="94"/>
                  </a:moveTo>
                  <a:lnTo>
                    <a:pt x="106" y="58"/>
                  </a:lnTo>
                  <a:lnTo>
                    <a:pt x="12" y="0"/>
                  </a:ln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DE266AC-E133-4CD5-A737-9CEBF8881629}"/>
              </a:ext>
            </a:extLst>
          </p:cNvPr>
          <p:cNvGrpSpPr/>
          <p:nvPr/>
        </p:nvGrpSpPr>
        <p:grpSpPr>
          <a:xfrm rot="16200000">
            <a:off x="4527321" y="3869090"/>
            <a:ext cx="781542" cy="531460"/>
            <a:chOff x="6178550" y="2982913"/>
            <a:chExt cx="1587500" cy="1096963"/>
          </a:xfrm>
        </p:grpSpPr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ED0B50FC-914B-4DE6-90AA-1F664CF47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550" y="2982913"/>
              <a:ext cx="1587500" cy="1066800"/>
            </a:xfrm>
            <a:custGeom>
              <a:avLst/>
              <a:gdLst>
                <a:gd name="T0" fmla="*/ 417 w 417"/>
                <a:gd name="T1" fmla="*/ 280 h 280"/>
                <a:gd name="T2" fmla="*/ 0 w 417"/>
                <a:gd name="T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7" h="280">
                  <a:moveTo>
                    <a:pt x="417" y="280"/>
                  </a:moveTo>
                  <a:cubicBezTo>
                    <a:pt x="253" y="242"/>
                    <a:pt x="72" y="126"/>
                    <a:pt x="0" y="0"/>
                  </a:cubicBez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3176EF8D-2DB7-45BA-BE54-78806D90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3938588"/>
              <a:ext cx="171450" cy="141288"/>
            </a:xfrm>
            <a:custGeom>
              <a:avLst/>
              <a:gdLst>
                <a:gd name="T0" fmla="*/ 0 w 108"/>
                <a:gd name="T1" fmla="*/ 89 h 89"/>
                <a:gd name="T2" fmla="*/ 108 w 108"/>
                <a:gd name="T3" fmla="*/ 70 h 89"/>
                <a:gd name="T4" fmla="*/ 24 w 108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89">
                  <a:moveTo>
                    <a:pt x="0" y="89"/>
                  </a:moveTo>
                  <a:lnTo>
                    <a:pt x="108" y="70"/>
                  </a:lnTo>
                  <a:lnTo>
                    <a:pt x="24" y="0"/>
                  </a:ln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B1EDDF2-7481-4A79-9666-02D13154AE8B}"/>
              </a:ext>
            </a:extLst>
          </p:cNvPr>
          <p:cNvGrpSpPr/>
          <p:nvPr/>
        </p:nvGrpSpPr>
        <p:grpSpPr>
          <a:xfrm rot="16200000">
            <a:off x="4874030" y="4361759"/>
            <a:ext cx="73466" cy="516847"/>
            <a:chOff x="5911850" y="2982913"/>
            <a:chExt cx="149225" cy="1066800"/>
          </a:xfrm>
        </p:grpSpPr>
        <p:sp>
          <p:nvSpPr>
            <p:cNvPr id="25" name="Line 20">
              <a:extLst>
                <a:ext uri="{FF2B5EF4-FFF2-40B4-BE49-F238E27FC236}">
                  <a16:creationId xmlns:a16="http://schemas.microsoft.com/office/drawing/2014/main" xmlns="" id="{114B1D27-EA6E-4B20-97BD-14719CC4E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88050" y="2982913"/>
              <a:ext cx="0" cy="1066800"/>
            </a:xfrm>
            <a:prstGeom prst="line">
              <a:avLst/>
            </a:pr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A67A4F2E-2ABB-488E-AAE7-64D3715F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850" y="3894138"/>
              <a:ext cx="149225" cy="155575"/>
            </a:xfrm>
            <a:custGeom>
              <a:avLst/>
              <a:gdLst>
                <a:gd name="T0" fmla="*/ 94 w 94"/>
                <a:gd name="T1" fmla="*/ 0 h 98"/>
                <a:gd name="T2" fmla="*/ 48 w 94"/>
                <a:gd name="T3" fmla="*/ 98 h 98"/>
                <a:gd name="T4" fmla="*/ 0 w 94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98">
                  <a:moveTo>
                    <a:pt x="94" y="0"/>
                  </a:moveTo>
                  <a:lnTo>
                    <a:pt x="48" y="98"/>
                  </a:lnTo>
                  <a:lnTo>
                    <a:pt x="0" y="0"/>
                  </a:lnTo>
                </a:path>
              </a:pathLst>
            </a:custGeom>
            <a:noFill/>
            <a:ln w="15875" cap="rnd">
              <a:solidFill>
                <a:srgbClr val="41404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95F7B0-5A47-4651-B5ED-0C6525404031}"/>
              </a:ext>
            </a:extLst>
          </p:cNvPr>
          <p:cNvSpPr txBox="1"/>
          <p:nvPr/>
        </p:nvSpPr>
        <p:spPr>
          <a:xfrm>
            <a:off x="3331538" y="4154177"/>
            <a:ext cx="120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Brush Script MT" panose="03060802040406070304" pitchFamily="66" charset="0"/>
              </a:rPr>
              <a:t>misi</a:t>
            </a:r>
            <a:endParaRPr lang="en-US" sz="4800" dirty="0">
              <a:latin typeface="Brush Script MT" panose="03060802040406070304" pitchFamily="66" charset="0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xmlns="" id="{2BA7B09C-843B-49D4-9FAB-8376198F0C58}"/>
              </a:ext>
            </a:extLst>
          </p:cNvPr>
          <p:cNvSpPr>
            <a:spLocks/>
          </p:cNvSpPr>
          <p:nvPr/>
        </p:nvSpPr>
        <p:spPr bwMode="auto">
          <a:xfrm>
            <a:off x="5516652" y="3451214"/>
            <a:ext cx="274069" cy="345286"/>
          </a:xfrm>
          <a:custGeom>
            <a:avLst/>
            <a:gdLst/>
            <a:ahLst/>
            <a:cxnLst>
              <a:cxn ang="0">
                <a:pos x="128" y="157"/>
              </a:cxn>
              <a:cxn ang="0">
                <a:pos x="128" y="191"/>
              </a:cxn>
              <a:cxn ang="0">
                <a:pos x="0" y="191"/>
              </a:cxn>
              <a:cxn ang="0">
                <a:pos x="13" y="154"/>
              </a:cxn>
              <a:cxn ang="0">
                <a:pos x="54" y="109"/>
              </a:cxn>
              <a:cxn ang="0">
                <a:pos x="84" y="78"/>
              </a:cxn>
              <a:cxn ang="0">
                <a:pos x="91" y="56"/>
              </a:cxn>
              <a:cxn ang="0">
                <a:pos x="85" y="37"/>
              </a:cxn>
              <a:cxn ang="0">
                <a:pos x="67" y="31"/>
              </a:cxn>
              <a:cxn ang="0">
                <a:pos x="49" y="37"/>
              </a:cxn>
              <a:cxn ang="0">
                <a:pos x="41" y="60"/>
              </a:cxn>
              <a:cxn ang="0">
                <a:pos x="5" y="57"/>
              </a:cxn>
              <a:cxn ang="0">
                <a:pos x="25" y="14"/>
              </a:cxn>
              <a:cxn ang="0">
                <a:pos x="68" y="0"/>
              </a:cxn>
              <a:cxn ang="0">
                <a:pos x="112" y="16"/>
              </a:cxn>
              <a:cxn ang="0">
                <a:pos x="128" y="53"/>
              </a:cxn>
              <a:cxn ang="0">
                <a:pos x="123" y="78"/>
              </a:cxn>
              <a:cxn ang="0">
                <a:pos x="109" y="102"/>
              </a:cxn>
              <a:cxn ang="0">
                <a:pos x="85" y="126"/>
              </a:cxn>
              <a:cxn ang="0">
                <a:pos x="63" y="147"/>
              </a:cxn>
              <a:cxn ang="0">
                <a:pos x="56" y="157"/>
              </a:cxn>
              <a:cxn ang="0">
                <a:pos x="128" y="157"/>
              </a:cxn>
            </a:cxnLst>
            <a:rect l="0" t="0" r="r" b="b"/>
            <a:pathLst>
              <a:path w="128" h="191">
                <a:moveTo>
                  <a:pt x="128" y="157"/>
                </a:moveTo>
                <a:cubicBezTo>
                  <a:pt x="128" y="191"/>
                  <a:pt x="128" y="191"/>
                  <a:pt x="128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2" y="178"/>
                  <a:pt x="6" y="166"/>
                  <a:pt x="13" y="154"/>
                </a:cubicBezTo>
                <a:cubicBezTo>
                  <a:pt x="20" y="143"/>
                  <a:pt x="33" y="128"/>
                  <a:pt x="54" y="109"/>
                </a:cubicBezTo>
                <a:cubicBezTo>
                  <a:pt x="70" y="94"/>
                  <a:pt x="80" y="83"/>
                  <a:pt x="84" y="78"/>
                </a:cubicBezTo>
                <a:cubicBezTo>
                  <a:pt x="89" y="71"/>
                  <a:pt x="91" y="63"/>
                  <a:pt x="91" y="56"/>
                </a:cubicBezTo>
                <a:cubicBezTo>
                  <a:pt x="91" y="48"/>
                  <a:pt x="89" y="41"/>
                  <a:pt x="85" y="37"/>
                </a:cubicBezTo>
                <a:cubicBezTo>
                  <a:pt x="80" y="33"/>
                  <a:pt x="74" y="31"/>
                  <a:pt x="67" y="31"/>
                </a:cubicBezTo>
                <a:cubicBezTo>
                  <a:pt x="59" y="31"/>
                  <a:pt x="53" y="33"/>
                  <a:pt x="49" y="37"/>
                </a:cubicBezTo>
                <a:cubicBezTo>
                  <a:pt x="44" y="42"/>
                  <a:pt x="42" y="50"/>
                  <a:pt x="41" y="60"/>
                </a:cubicBezTo>
                <a:cubicBezTo>
                  <a:pt x="5" y="57"/>
                  <a:pt x="5" y="57"/>
                  <a:pt x="5" y="57"/>
                </a:cubicBezTo>
                <a:cubicBezTo>
                  <a:pt x="7" y="37"/>
                  <a:pt x="14" y="22"/>
                  <a:pt x="25" y="14"/>
                </a:cubicBezTo>
                <a:cubicBezTo>
                  <a:pt x="36" y="5"/>
                  <a:pt x="51" y="0"/>
                  <a:pt x="68" y="0"/>
                </a:cubicBezTo>
                <a:cubicBezTo>
                  <a:pt x="86" y="0"/>
                  <a:pt x="101" y="6"/>
                  <a:pt x="112" y="16"/>
                </a:cubicBezTo>
                <a:cubicBezTo>
                  <a:pt x="122" y="26"/>
                  <a:pt x="128" y="38"/>
                  <a:pt x="128" y="53"/>
                </a:cubicBezTo>
                <a:cubicBezTo>
                  <a:pt x="128" y="62"/>
                  <a:pt x="126" y="70"/>
                  <a:pt x="123" y="78"/>
                </a:cubicBezTo>
                <a:cubicBezTo>
                  <a:pt x="120" y="85"/>
                  <a:pt x="115" y="93"/>
                  <a:pt x="109" y="102"/>
                </a:cubicBezTo>
                <a:cubicBezTo>
                  <a:pt x="104" y="107"/>
                  <a:pt x="96" y="115"/>
                  <a:pt x="85" y="126"/>
                </a:cubicBezTo>
                <a:cubicBezTo>
                  <a:pt x="73" y="136"/>
                  <a:pt x="66" y="143"/>
                  <a:pt x="63" y="147"/>
                </a:cubicBezTo>
                <a:cubicBezTo>
                  <a:pt x="60" y="150"/>
                  <a:pt x="58" y="154"/>
                  <a:pt x="56" y="157"/>
                </a:cubicBezTo>
                <a:lnTo>
                  <a:pt x="128" y="1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 extrusionH="254000" prstMaterial="matt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xmlns="" id="{23673C35-A85C-4493-84F0-F54B50DC1BC6}"/>
              </a:ext>
            </a:extLst>
          </p:cNvPr>
          <p:cNvSpPr>
            <a:spLocks/>
          </p:cNvSpPr>
          <p:nvPr/>
        </p:nvSpPr>
        <p:spPr bwMode="auto">
          <a:xfrm>
            <a:off x="5536361" y="2465760"/>
            <a:ext cx="176410" cy="346132"/>
          </a:xfrm>
          <a:custGeom>
            <a:avLst/>
            <a:gdLst/>
            <a:ahLst/>
            <a:cxnLst>
              <a:cxn ang="0">
                <a:pos x="83" y="191"/>
              </a:cxn>
              <a:cxn ang="0">
                <a:pos x="46" y="191"/>
              </a:cxn>
              <a:cxn ang="0">
                <a:pos x="46" y="54"/>
              </a:cxn>
              <a:cxn ang="0">
                <a:pos x="0" y="81"/>
              </a:cxn>
              <a:cxn ang="0">
                <a:pos x="0" y="48"/>
              </a:cxn>
              <a:cxn ang="0">
                <a:pos x="30" y="31"/>
              </a:cxn>
              <a:cxn ang="0">
                <a:pos x="53" y="0"/>
              </a:cxn>
              <a:cxn ang="0">
                <a:pos x="83" y="0"/>
              </a:cxn>
              <a:cxn ang="0">
                <a:pos x="83" y="191"/>
              </a:cxn>
            </a:cxnLst>
            <a:rect l="0" t="0" r="r" b="b"/>
            <a:pathLst>
              <a:path w="83" h="191">
                <a:moveTo>
                  <a:pt x="83" y="191"/>
                </a:moveTo>
                <a:cubicBezTo>
                  <a:pt x="46" y="191"/>
                  <a:pt x="46" y="191"/>
                  <a:pt x="46" y="191"/>
                </a:cubicBezTo>
                <a:cubicBezTo>
                  <a:pt x="46" y="54"/>
                  <a:pt x="46" y="54"/>
                  <a:pt x="46" y="54"/>
                </a:cubicBezTo>
                <a:cubicBezTo>
                  <a:pt x="33" y="66"/>
                  <a:pt x="18" y="75"/>
                  <a:pt x="0" y="81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5"/>
                  <a:pt x="19" y="39"/>
                  <a:pt x="30" y="31"/>
                </a:cubicBezTo>
                <a:cubicBezTo>
                  <a:pt x="42" y="22"/>
                  <a:pt x="49" y="12"/>
                  <a:pt x="53" y="0"/>
                </a:cubicBezTo>
                <a:cubicBezTo>
                  <a:pt x="83" y="0"/>
                  <a:pt x="83" y="0"/>
                  <a:pt x="83" y="0"/>
                </a:cubicBezTo>
                <a:lnTo>
                  <a:pt x="83" y="19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 extrusionH="254000" prstMaterial="matt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xmlns="" id="{9D07EDD7-AF79-4A38-8CF5-F869163F1E71}"/>
              </a:ext>
            </a:extLst>
          </p:cNvPr>
          <p:cNvSpPr>
            <a:spLocks/>
          </p:cNvSpPr>
          <p:nvPr/>
        </p:nvSpPr>
        <p:spPr bwMode="auto">
          <a:xfrm>
            <a:off x="5521263" y="4446318"/>
            <a:ext cx="267025" cy="346133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35" y="136"/>
              </a:cxn>
              <a:cxn ang="0">
                <a:pos x="44" y="157"/>
              </a:cxn>
              <a:cxn ang="0">
                <a:pos x="62" y="164"/>
              </a:cxn>
              <a:cxn ang="0">
                <a:pos x="81" y="155"/>
              </a:cxn>
              <a:cxn ang="0">
                <a:pos x="89" y="132"/>
              </a:cxn>
              <a:cxn ang="0">
                <a:pos x="81" y="111"/>
              </a:cxn>
              <a:cxn ang="0">
                <a:pos x="63" y="103"/>
              </a:cxn>
              <a:cxn ang="0">
                <a:pos x="47" y="105"/>
              </a:cxn>
              <a:cxn ang="0">
                <a:pos x="51" y="76"/>
              </a:cxn>
              <a:cxn ang="0">
                <a:pos x="73" y="69"/>
              </a:cxn>
              <a:cxn ang="0">
                <a:pos x="81" y="51"/>
              </a:cxn>
              <a:cxn ang="0">
                <a:pos x="75" y="36"/>
              </a:cxn>
              <a:cxn ang="0">
                <a:pos x="60" y="30"/>
              </a:cxn>
              <a:cxn ang="0">
                <a:pos x="44" y="37"/>
              </a:cxn>
              <a:cxn ang="0">
                <a:pos x="36" y="56"/>
              </a:cxn>
              <a:cxn ang="0">
                <a:pos x="3" y="50"/>
              </a:cxn>
              <a:cxn ang="0">
                <a:pos x="13" y="23"/>
              </a:cxn>
              <a:cxn ang="0">
                <a:pos x="33" y="6"/>
              </a:cxn>
              <a:cxn ang="0">
                <a:pos x="61" y="0"/>
              </a:cxn>
              <a:cxn ang="0">
                <a:pos x="104" y="18"/>
              </a:cxn>
              <a:cxn ang="0">
                <a:pos x="117" y="49"/>
              </a:cxn>
              <a:cxn ang="0">
                <a:pos x="90" y="89"/>
              </a:cxn>
              <a:cxn ang="0">
                <a:pos x="116" y="105"/>
              </a:cxn>
              <a:cxn ang="0">
                <a:pos x="126" y="134"/>
              </a:cxn>
              <a:cxn ang="0">
                <a:pos x="108" y="176"/>
              </a:cxn>
              <a:cxn ang="0">
                <a:pos x="62" y="194"/>
              </a:cxn>
              <a:cxn ang="0">
                <a:pos x="20" y="179"/>
              </a:cxn>
              <a:cxn ang="0">
                <a:pos x="0" y="140"/>
              </a:cxn>
            </a:cxnLst>
            <a:rect l="0" t="0" r="r" b="b"/>
            <a:pathLst>
              <a:path w="126" h="194">
                <a:moveTo>
                  <a:pt x="0" y="140"/>
                </a:moveTo>
                <a:cubicBezTo>
                  <a:pt x="35" y="136"/>
                  <a:pt x="35" y="136"/>
                  <a:pt x="35" y="136"/>
                </a:cubicBezTo>
                <a:cubicBezTo>
                  <a:pt x="36" y="145"/>
                  <a:pt x="39" y="152"/>
                  <a:pt x="44" y="157"/>
                </a:cubicBezTo>
                <a:cubicBezTo>
                  <a:pt x="49" y="161"/>
                  <a:pt x="55" y="164"/>
                  <a:pt x="62" y="164"/>
                </a:cubicBezTo>
                <a:cubicBezTo>
                  <a:pt x="70" y="164"/>
                  <a:pt x="76" y="161"/>
                  <a:pt x="81" y="155"/>
                </a:cubicBezTo>
                <a:cubicBezTo>
                  <a:pt x="86" y="150"/>
                  <a:pt x="89" y="142"/>
                  <a:pt x="89" y="132"/>
                </a:cubicBezTo>
                <a:cubicBezTo>
                  <a:pt x="89" y="123"/>
                  <a:pt x="86" y="116"/>
                  <a:pt x="81" y="111"/>
                </a:cubicBezTo>
                <a:cubicBezTo>
                  <a:pt x="76" y="105"/>
                  <a:pt x="70" y="103"/>
                  <a:pt x="63" y="103"/>
                </a:cubicBezTo>
                <a:cubicBezTo>
                  <a:pt x="59" y="103"/>
                  <a:pt x="53" y="103"/>
                  <a:pt x="47" y="105"/>
                </a:cubicBezTo>
                <a:cubicBezTo>
                  <a:pt x="51" y="76"/>
                  <a:pt x="51" y="76"/>
                  <a:pt x="51" y="76"/>
                </a:cubicBezTo>
                <a:cubicBezTo>
                  <a:pt x="61" y="76"/>
                  <a:pt x="68" y="74"/>
                  <a:pt x="73" y="69"/>
                </a:cubicBezTo>
                <a:cubicBezTo>
                  <a:pt x="78" y="65"/>
                  <a:pt x="81" y="59"/>
                  <a:pt x="81" y="51"/>
                </a:cubicBezTo>
                <a:cubicBezTo>
                  <a:pt x="81" y="45"/>
                  <a:pt x="79" y="40"/>
                  <a:pt x="75" y="36"/>
                </a:cubicBezTo>
                <a:cubicBezTo>
                  <a:pt x="71" y="32"/>
                  <a:pt x="66" y="30"/>
                  <a:pt x="60" y="30"/>
                </a:cubicBezTo>
                <a:cubicBezTo>
                  <a:pt x="54" y="30"/>
                  <a:pt x="49" y="32"/>
                  <a:pt x="44" y="37"/>
                </a:cubicBezTo>
                <a:cubicBezTo>
                  <a:pt x="40" y="41"/>
                  <a:pt x="37" y="47"/>
                  <a:pt x="36" y="56"/>
                </a:cubicBezTo>
                <a:cubicBezTo>
                  <a:pt x="3" y="50"/>
                  <a:pt x="3" y="50"/>
                  <a:pt x="3" y="50"/>
                </a:cubicBezTo>
                <a:cubicBezTo>
                  <a:pt x="5" y="39"/>
                  <a:pt x="9" y="29"/>
                  <a:pt x="13" y="23"/>
                </a:cubicBezTo>
                <a:cubicBezTo>
                  <a:pt x="18" y="16"/>
                  <a:pt x="25" y="10"/>
                  <a:pt x="33" y="6"/>
                </a:cubicBezTo>
                <a:cubicBezTo>
                  <a:pt x="41" y="2"/>
                  <a:pt x="51" y="0"/>
                  <a:pt x="61" y="0"/>
                </a:cubicBezTo>
                <a:cubicBezTo>
                  <a:pt x="79" y="0"/>
                  <a:pt x="93" y="6"/>
                  <a:pt x="104" y="18"/>
                </a:cubicBezTo>
                <a:cubicBezTo>
                  <a:pt x="113" y="27"/>
                  <a:pt x="117" y="37"/>
                  <a:pt x="117" y="49"/>
                </a:cubicBezTo>
                <a:cubicBezTo>
                  <a:pt x="117" y="66"/>
                  <a:pt x="108" y="79"/>
                  <a:pt x="90" y="89"/>
                </a:cubicBezTo>
                <a:cubicBezTo>
                  <a:pt x="101" y="91"/>
                  <a:pt x="110" y="96"/>
                  <a:pt x="116" y="105"/>
                </a:cubicBezTo>
                <a:cubicBezTo>
                  <a:pt x="123" y="113"/>
                  <a:pt x="126" y="122"/>
                  <a:pt x="126" y="134"/>
                </a:cubicBezTo>
                <a:cubicBezTo>
                  <a:pt x="126" y="150"/>
                  <a:pt x="120" y="165"/>
                  <a:pt x="108" y="176"/>
                </a:cubicBezTo>
                <a:cubicBezTo>
                  <a:pt x="96" y="188"/>
                  <a:pt x="80" y="194"/>
                  <a:pt x="62" y="194"/>
                </a:cubicBezTo>
                <a:cubicBezTo>
                  <a:pt x="45" y="194"/>
                  <a:pt x="31" y="189"/>
                  <a:pt x="20" y="179"/>
                </a:cubicBezTo>
                <a:cubicBezTo>
                  <a:pt x="8" y="169"/>
                  <a:pt x="2" y="156"/>
                  <a:pt x="0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 extrusionH="254000" prstMaterial="matte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xmlns="" id="{298B11AB-69E4-40E9-8C9D-017B5D77BA63}"/>
              </a:ext>
            </a:extLst>
          </p:cNvPr>
          <p:cNvSpPr>
            <a:spLocks noEditPoints="1"/>
          </p:cNvSpPr>
          <p:nvPr/>
        </p:nvSpPr>
        <p:spPr bwMode="auto">
          <a:xfrm>
            <a:off x="5505406" y="5409397"/>
            <a:ext cx="268701" cy="346132"/>
          </a:xfrm>
          <a:custGeom>
            <a:avLst/>
            <a:gdLst/>
            <a:ahLst/>
            <a:cxnLst>
              <a:cxn ang="0">
                <a:pos x="184" y="457"/>
              </a:cxn>
              <a:cxn ang="0">
                <a:pos x="184" y="366"/>
              </a:cxn>
              <a:cxn ang="0">
                <a:pos x="0" y="366"/>
              </a:cxn>
              <a:cxn ang="0">
                <a:pos x="0" y="289"/>
              </a:cxn>
              <a:cxn ang="0">
                <a:pos x="194" y="0"/>
              </a:cxn>
              <a:cxn ang="0">
                <a:pos x="267" y="0"/>
              </a:cxn>
              <a:cxn ang="0">
                <a:pos x="267" y="289"/>
              </a:cxn>
              <a:cxn ang="0">
                <a:pos x="322" y="289"/>
              </a:cxn>
              <a:cxn ang="0">
                <a:pos x="322" y="366"/>
              </a:cxn>
              <a:cxn ang="0">
                <a:pos x="267" y="366"/>
              </a:cxn>
              <a:cxn ang="0">
                <a:pos x="267" y="457"/>
              </a:cxn>
              <a:cxn ang="0">
                <a:pos x="184" y="457"/>
              </a:cxn>
              <a:cxn ang="0">
                <a:pos x="184" y="289"/>
              </a:cxn>
              <a:cxn ang="0">
                <a:pos x="184" y="134"/>
              </a:cxn>
              <a:cxn ang="0">
                <a:pos x="80" y="289"/>
              </a:cxn>
              <a:cxn ang="0">
                <a:pos x="184" y="289"/>
              </a:cxn>
            </a:cxnLst>
            <a:rect l="0" t="0" r="r" b="b"/>
            <a:pathLst>
              <a:path w="322" h="457">
                <a:moveTo>
                  <a:pt x="184" y="457"/>
                </a:moveTo>
                <a:lnTo>
                  <a:pt x="184" y="366"/>
                </a:lnTo>
                <a:lnTo>
                  <a:pt x="0" y="366"/>
                </a:lnTo>
                <a:lnTo>
                  <a:pt x="0" y="289"/>
                </a:lnTo>
                <a:lnTo>
                  <a:pt x="194" y="0"/>
                </a:lnTo>
                <a:lnTo>
                  <a:pt x="267" y="0"/>
                </a:lnTo>
                <a:lnTo>
                  <a:pt x="267" y="289"/>
                </a:lnTo>
                <a:lnTo>
                  <a:pt x="322" y="289"/>
                </a:lnTo>
                <a:lnTo>
                  <a:pt x="322" y="366"/>
                </a:lnTo>
                <a:lnTo>
                  <a:pt x="267" y="366"/>
                </a:lnTo>
                <a:lnTo>
                  <a:pt x="267" y="457"/>
                </a:lnTo>
                <a:lnTo>
                  <a:pt x="184" y="457"/>
                </a:lnTo>
                <a:close/>
                <a:moveTo>
                  <a:pt x="184" y="289"/>
                </a:moveTo>
                <a:lnTo>
                  <a:pt x="184" y="134"/>
                </a:lnTo>
                <a:lnTo>
                  <a:pt x="80" y="289"/>
                </a:lnTo>
                <a:lnTo>
                  <a:pt x="184" y="28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 extrusionH="3175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xmlns="" id="{86C69113-7A50-41AD-89D2-0D62F88A142C}"/>
              </a:ext>
            </a:extLst>
          </p:cNvPr>
          <p:cNvSpPr>
            <a:spLocks/>
          </p:cNvSpPr>
          <p:nvPr/>
        </p:nvSpPr>
        <p:spPr bwMode="auto">
          <a:xfrm>
            <a:off x="5527680" y="6399843"/>
            <a:ext cx="252011" cy="349714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37" y="134"/>
              </a:cxn>
              <a:cxn ang="0">
                <a:pos x="46" y="154"/>
              </a:cxn>
              <a:cxn ang="0">
                <a:pos x="63" y="161"/>
              </a:cxn>
              <a:cxn ang="0">
                <a:pos x="83" y="152"/>
              </a:cxn>
              <a:cxn ang="0">
                <a:pos x="90" y="124"/>
              </a:cxn>
              <a:cxn ang="0">
                <a:pos x="83" y="98"/>
              </a:cxn>
              <a:cxn ang="0">
                <a:pos x="62" y="89"/>
              </a:cxn>
              <a:cxn ang="0">
                <a:pos x="34" y="103"/>
              </a:cxn>
              <a:cxn ang="0">
                <a:pos x="5" y="98"/>
              </a:cxn>
              <a:cxn ang="0">
                <a:pos x="23" y="0"/>
              </a:cxn>
              <a:cxn ang="0">
                <a:pos x="119" y="0"/>
              </a:cxn>
              <a:cxn ang="0">
                <a:pos x="119" y="34"/>
              </a:cxn>
              <a:cxn ang="0">
                <a:pos x="51" y="34"/>
              </a:cxn>
              <a:cxn ang="0">
                <a:pos x="45" y="66"/>
              </a:cxn>
              <a:cxn ang="0">
                <a:pos x="70" y="60"/>
              </a:cxn>
              <a:cxn ang="0">
                <a:pos x="111" y="78"/>
              </a:cxn>
              <a:cxn ang="0">
                <a:pos x="128" y="123"/>
              </a:cxn>
              <a:cxn ang="0">
                <a:pos x="114" y="165"/>
              </a:cxn>
              <a:cxn ang="0">
                <a:pos x="63" y="190"/>
              </a:cxn>
              <a:cxn ang="0">
                <a:pos x="20" y="176"/>
              </a:cxn>
              <a:cxn ang="0">
                <a:pos x="0" y="138"/>
              </a:cxn>
            </a:cxnLst>
            <a:rect l="0" t="0" r="r" b="b"/>
            <a:pathLst>
              <a:path w="128" h="190">
                <a:moveTo>
                  <a:pt x="0" y="138"/>
                </a:moveTo>
                <a:cubicBezTo>
                  <a:pt x="37" y="134"/>
                  <a:pt x="37" y="134"/>
                  <a:pt x="37" y="134"/>
                </a:cubicBezTo>
                <a:cubicBezTo>
                  <a:pt x="38" y="142"/>
                  <a:pt x="41" y="149"/>
                  <a:pt x="46" y="154"/>
                </a:cubicBezTo>
                <a:cubicBezTo>
                  <a:pt x="51" y="158"/>
                  <a:pt x="57" y="161"/>
                  <a:pt x="63" y="161"/>
                </a:cubicBezTo>
                <a:cubicBezTo>
                  <a:pt x="71" y="161"/>
                  <a:pt x="77" y="158"/>
                  <a:pt x="83" y="152"/>
                </a:cubicBezTo>
                <a:cubicBezTo>
                  <a:pt x="88" y="145"/>
                  <a:pt x="90" y="136"/>
                  <a:pt x="90" y="124"/>
                </a:cubicBezTo>
                <a:cubicBezTo>
                  <a:pt x="90" y="112"/>
                  <a:pt x="88" y="103"/>
                  <a:pt x="83" y="98"/>
                </a:cubicBezTo>
                <a:cubicBezTo>
                  <a:pt x="77" y="92"/>
                  <a:pt x="71" y="89"/>
                  <a:pt x="62" y="89"/>
                </a:cubicBezTo>
                <a:cubicBezTo>
                  <a:pt x="52" y="89"/>
                  <a:pt x="42" y="93"/>
                  <a:pt x="34" y="103"/>
                </a:cubicBezTo>
                <a:cubicBezTo>
                  <a:pt x="5" y="98"/>
                  <a:pt x="5" y="98"/>
                  <a:pt x="5" y="98"/>
                </a:cubicBezTo>
                <a:cubicBezTo>
                  <a:pt x="23" y="0"/>
                  <a:pt x="23" y="0"/>
                  <a:pt x="23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51" y="34"/>
                  <a:pt x="51" y="34"/>
                  <a:pt x="51" y="34"/>
                </a:cubicBezTo>
                <a:cubicBezTo>
                  <a:pt x="45" y="66"/>
                  <a:pt x="45" y="66"/>
                  <a:pt x="45" y="66"/>
                </a:cubicBezTo>
                <a:cubicBezTo>
                  <a:pt x="53" y="62"/>
                  <a:pt x="62" y="60"/>
                  <a:pt x="70" y="60"/>
                </a:cubicBezTo>
                <a:cubicBezTo>
                  <a:pt x="86" y="60"/>
                  <a:pt x="100" y="66"/>
                  <a:pt x="111" y="78"/>
                </a:cubicBezTo>
                <a:cubicBezTo>
                  <a:pt x="122" y="89"/>
                  <a:pt x="128" y="104"/>
                  <a:pt x="128" y="123"/>
                </a:cubicBezTo>
                <a:cubicBezTo>
                  <a:pt x="128" y="139"/>
                  <a:pt x="123" y="153"/>
                  <a:pt x="114" y="165"/>
                </a:cubicBezTo>
                <a:cubicBezTo>
                  <a:pt x="102" y="182"/>
                  <a:pt x="85" y="190"/>
                  <a:pt x="63" y="190"/>
                </a:cubicBezTo>
                <a:cubicBezTo>
                  <a:pt x="45" y="190"/>
                  <a:pt x="31" y="185"/>
                  <a:pt x="20" y="176"/>
                </a:cubicBezTo>
                <a:cubicBezTo>
                  <a:pt x="9" y="166"/>
                  <a:pt x="3" y="154"/>
                  <a:pt x="0" y="1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 extrusionH="3175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2CD380A-2DA5-44B3-BFEB-64443FEC9C5D}"/>
              </a:ext>
            </a:extLst>
          </p:cNvPr>
          <p:cNvSpPr txBox="1"/>
          <p:nvPr/>
        </p:nvSpPr>
        <p:spPr>
          <a:xfrm>
            <a:off x="6120494" y="2290718"/>
            <a:ext cx="4523255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solidFill>
                  <a:srgbClr val="000066"/>
                </a:solidFill>
                <a:effectLst/>
                <a:latin typeface="Cambria" pitchFamily="18" charset="0"/>
              </a:rPr>
              <a:t>Mewujudkan Pemerintahan yang Berorientasi Melayani dan Inovatif</a:t>
            </a:r>
            <a:endParaRPr lang="en-US" sz="2000" dirty="0">
              <a:solidFill>
                <a:srgbClr val="000066"/>
              </a:solidFill>
              <a:effectLst/>
              <a:latin typeface="Cambria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E6E6C04-B74E-4A55-8CE7-FD8377CDC68F}"/>
              </a:ext>
            </a:extLst>
          </p:cNvPr>
          <p:cNvSpPr txBox="1"/>
          <p:nvPr/>
        </p:nvSpPr>
        <p:spPr>
          <a:xfrm>
            <a:off x="6120512" y="3226384"/>
            <a:ext cx="471996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solidFill>
                  <a:srgbClr val="000066"/>
                </a:solidFill>
                <a:effectLst/>
                <a:latin typeface="Cambria" pitchFamily="18" charset="0"/>
              </a:rPr>
              <a:t>Mewujudkan Infrastruktur yang Berkualitas dan Aksesibel</a:t>
            </a:r>
            <a:endParaRPr lang="en-US" sz="2000" dirty="0">
              <a:solidFill>
                <a:srgbClr val="000066"/>
              </a:solidFill>
              <a:effectLst/>
              <a:latin typeface="Cambria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24E40E9-BF9B-4F2C-AA61-49583F9F98DF}"/>
              </a:ext>
            </a:extLst>
          </p:cNvPr>
          <p:cNvSpPr txBox="1"/>
          <p:nvPr/>
        </p:nvSpPr>
        <p:spPr>
          <a:xfrm>
            <a:off x="6120512" y="4216983"/>
            <a:ext cx="471996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solidFill>
                  <a:srgbClr val="000066"/>
                </a:solidFill>
                <a:effectLst/>
                <a:latin typeface="Cambria" pitchFamily="18" charset="0"/>
              </a:rPr>
              <a:t>Mewujudkan Pusat-Pusat Pertumbuhan Ekonomi Baru yang Produktif</a:t>
            </a:r>
            <a:endParaRPr lang="en-US" sz="2000" b="1" dirty="0">
              <a:solidFill>
                <a:srgbClr val="000066"/>
              </a:solidFill>
              <a:effectLst/>
              <a:latin typeface="Cambria" pitchFamily="18" charset="0"/>
              <a:ea typeface="Times New Roman"/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B9A7199-0B8D-4302-A94E-695CBA3A5D59}"/>
              </a:ext>
            </a:extLst>
          </p:cNvPr>
          <p:cNvSpPr txBox="1"/>
          <p:nvPr/>
        </p:nvSpPr>
        <p:spPr>
          <a:xfrm>
            <a:off x="6126426" y="5207584"/>
            <a:ext cx="5018873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solidFill>
                  <a:srgbClr val="000066"/>
                </a:solidFill>
                <a:effectLst/>
                <a:latin typeface="Cambria" pitchFamily="18" charset="0"/>
              </a:rPr>
              <a:t>Mewujudkan Kualitas Manusia yang Kompetitif, Inklusif dan Berkarakter</a:t>
            </a:r>
            <a:endParaRPr lang="en-US" sz="2000" dirty="0">
              <a:solidFill>
                <a:srgbClr val="000066"/>
              </a:solidFill>
              <a:effectLst/>
              <a:latin typeface="Cambria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A9E0ADD-0142-49CE-B0DC-5A6DFB6EDF68}"/>
              </a:ext>
            </a:extLst>
          </p:cNvPr>
          <p:cNvSpPr txBox="1"/>
          <p:nvPr/>
        </p:nvSpPr>
        <p:spPr>
          <a:xfrm>
            <a:off x="6128177" y="6198184"/>
            <a:ext cx="5550476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000" dirty="0">
                <a:solidFill>
                  <a:srgbClr val="000066"/>
                </a:solidFill>
                <a:effectLst/>
                <a:latin typeface="Cambria" pitchFamily="18" charset="0"/>
              </a:rPr>
              <a:t>Meningkatkan Produktivitas dan Daya Saing Produk Sumberdaya Alam yang Berkelanjutan</a:t>
            </a:r>
            <a:endParaRPr lang="en-US" sz="2000" b="1" dirty="0">
              <a:solidFill>
                <a:srgbClr val="000066"/>
              </a:solidFill>
              <a:effectLst/>
              <a:latin typeface="Cambria" pitchFamily="18" charset="0"/>
              <a:ea typeface="Times New Roman"/>
              <a:cs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3E85C1A-A117-43A3-B893-13A03A21B2A4}"/>
              </a:ext>
            </a:extLst>
          </p:cNvPr>
          <p:cNvSpPr txBox="1"/>
          <p:nvPr/>
        </p:nvSpPr>
        <p:spPr>
          <a:xfrm>
            <a:off x="1434481" y="2465761"/>
            <a:ext cx="13995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86599" eaLnBrk="0" hangingPunct="0"/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VISI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7DDB47B-BC76-4F0E-A468-EA6DD14FB0B0}"/>
              </a:ext>
            </a:extLst>
          </p:cNvPr>
          <p:cNvSpPr txBox="1"/>
          <p:nvPr/>
        </p:nvSpPr>
        <p:spPr>
          <a:xfrm>
            <a:off x="710292" y="3203756"/>
            <a:ext cx="250569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86599"/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“Sulawesi Selatan Yang </a:t>
            </a:r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Inovatif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, </a:t>
            </a:r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Produktif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, </a:t>
            </a:r>
          </a:p>
          <a:p>
            <a:pPr algn="ctr" defTabSz="786599"/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Kompetitif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, </a:t>
            </a:r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Inklusif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 dan </a:t>
            </a:r>
            <a:r>
              <a:rPr lang="en-US" sz="2400" b="1" i="1" dirty="0" err="1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Berkarakter</a:t>
            </a:r>
            <a:r>
              <a:rPr lang="en-US" sz="2400" b="1" i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  <a:cs typeface="Charter Roman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7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619117"/>
              </p:ext>
            </p:extLst>
          </p:nvPr>
        </p:nvGraphicFramePr>
        <p:xfrm>
          <a:off x="261695" y="1447820"/>
          <a:ext cx="11480361" cy="5969962"/>
        </p:xfrm>
        <a:graphic>
          <a:graphicData uri="http://schemas.openxmlformats.org/drawingml/2006/table">
            <a:tbl>
              <a:tblPr firstRow="1" bandRow="1"/>
              <a:tblGrid>
                <a:gridCol w="11171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1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80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VISI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4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PENJELASAN VISI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4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4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PENJELASAN MISI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45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KETERKAITAN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A4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28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Inovatif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Kondisi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pemerintahan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memiliki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kemampuan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men-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ciptakan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gagasan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baru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baru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layanan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baru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kerangka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kepemerintahan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baik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sehingga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terwujud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Sulawesi Selatan yang “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bersih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melayani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sv-SE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Mewujudkan Pemerintahan yang Berorientasi Melayani dan Inovatif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Menyelenggarakan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tata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kelola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pemerintahan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baik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pelayanan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responsif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inklusif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dengan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berbasis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pada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inovasi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INOVATIF DAN INKLUSIF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8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Kompetitif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Kondisi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masyarakat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memiliki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sumberdaya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manusia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(SDM)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dengan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kualitas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tinggi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sehingga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terwujud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Sulawesi Selatan yang “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sehat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cerdas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Mewujudkan Infrastruk-tur yang Berkualitas dan Aksesibel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Membangun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infrastruktur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dalam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menguatkan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inter-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koneksivitas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antar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wilayah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pertumbuhan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ekonomi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menjangkau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lokasi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pelosok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terisolir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PRODUKTIF DAN INKLUSIF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01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Produktif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Kondisi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perekonomian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berkemampuan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menghasilkan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barang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jasa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berdaya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saing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sehingga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terwujud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Sulawesi Selatan yang “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mandiri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sejahtera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Mewujudkan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Pusat-Pusat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Pertumbuhan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Ekonomi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Baru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Produktif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sv-SE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Mengembangkan pusat-pusat pertumbuhan ekonomi baru sesuai keunggulan kompa-ratif wilayah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PRODUKTIF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7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Inklusif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Kondisi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penyelenggaraan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pem-bangunan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melibatkan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partisipasi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seluruh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unsur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masyarakat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seluruh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bagian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wilayah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serta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ramah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terhadap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lingkungan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hidup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sehingga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terwujud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Sulawesi Selatan yang “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inklusif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terkoneksi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”.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Mewujudkan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Kualitas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Manusia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Kompetitif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Inklusif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Berkarakter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Memenuhi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akses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pendidikan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berkualitas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penguasaan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ipteks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tanpa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hambatan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bagi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seluruh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warga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menjamin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akses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layanan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kesehatan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ber-kualitas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tanpa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hambatan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bagi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seluruh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warga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serta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mendorong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pelestarian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pemajuan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kebudayaan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daerah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KOMPETITIF, INFKLUSIF DAN BERKARAKTER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0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93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Berkarakter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Kondisi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penyelenggaraan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pem-bangunan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Sulawesi Selatan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dilandasi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oleh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spirit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nilai-nilai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luhur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kebudayaan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masyarakat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sehingga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terwujud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Sulawesi Selatan yang “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berkarakter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”.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Meningkatkan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Produk-tivitas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Daya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Saing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Sumberdaya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Alam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yang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Berkelanjutan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Meningkatkan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produktivitas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daya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saing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produk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perekonomian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rakyat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serta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melestarikan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lingkungan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hidup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dan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sumberdaya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alam</a:t>
                      </a:r>
                      <a:r>
                        <a:rPr lang="en-US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KOMPETITIF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802" marR="5802" marT="6744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4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" y="473948"/>
            <a:ext cx="763079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29471" y="649753"/>
            <a:ext cx="4281791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KETERKAITAN VISI DAN MISI 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SULAWESI SELATAN\Template Power Point (Beli Online)\TEMPLATE POWERPOINT (Hasil Download)\New folder\Logo sulsel.png">
            <a:extLst>
              <a:ext uri="{FF2B5EF4-FFF2-40B4-BE49-F238E27FC236}">
                <a16:creationId xmlns:a16="http://schemas.microsoft.com/office/drawing/2014/main" xmlns="" id="{2406C447-0855-42C0-9B7E-CEE24868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0" y="203349"/>
            <a:ext cx="682179" cy="8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ounded Rectangle 25">
            <a:extLst>
              <a:ext uri="{FF2B5EF4-FFF2-40B4-BE49-F238E27FC236}">
                <a16:creationId xmlns:a16="http://schemas.microsoft.com/office/drawing/2014/main" xmlns="" id="{61021388-BAB9-47FE-B4C5-5F769F358D03}"/>
              </a:ext>
            </a:extLst>
          </p:cNvPr>
          <p:cNvSpPr/>
          <p:nvPr/>
        </p:nvSpPr>
        <p:spPr>
          <a:xfrm>
            <a:off x="6324600" y="1890019"/>
            <a:ext cx="1976108" cy="875347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latin typeface="Cambria" panose="02040503050406030204" pitchFamily="18" charset="0"/>
                <a:ea typeface="Cambria" panose="02040503050406030204" pitchFamily="18" charset="0"/>
              </a:rPr>
              <a:t>TUJUAN 1</a:t>
            </a:r>
          </a:p>
          <a:p>
            <a:pPr lvl="0" algn="ctr">
              <a:lnSpc>
                <a:spcPct val="85000"/>
              </a:lnSpc>
            </a:pP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tata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kelola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penyekenggaraan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pemerintahan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yang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baik</a:t>
            </a:r>
            <a:endParaRPr lang="en-ID" sz="11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1" name="Rounded Rectangle 29">
            <a:extLst>
              <a:ext uri="{FF2B5EF4-FFF2-40B4-BE49-F238E27FC236}">
                <a16:creationId xmlns:a16="http://schemas.microsoft.com/office/drawing/2014/main" xmlns="" id="{41AD9BFE-83B3-47FF-AD3A-8BA8A4110769}"/>
              </a:ext>
            </a:extLst>
          </p:cNvPr>
          <p:cNvSpPr/>
          <p:nvPr/>
        </p:nvSpPr>
        <p:spPr>
          <a:xfrm>
            <a:off x="6337160" y="6871137"/>
            <a:ext cx="1959613" cy="799663"/>
          </a:xfrm>
          <a:prstGeom prst="round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TUJUAN 6</a:t>
            </a:r>
          </a:p>
          <a:p>
            <a:pPr lvl="0" algn="ctr">
              <a:lnSpc>
                <a:spcPct val="85000"/>
              </a:lnSpc>
            </a:pP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lingkungan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hidup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berkelanjutan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71132" y="1874520"/>
            <a:ext cx="2102026" cy="8871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TUJUAN 1</a:t>
            </a:r>
          </a:p>
          <a:p>
            <a:pPr algn="ctr">
              <a:lnSpc>
                <a:spcPct val="85000"/>
              </a:lnSpc>
            </a:pPr>
            <a:r>
              <a:rPr lang="en-US" sz="1100" b="1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Meningkatkan</a:t>
            </a:r>
            <a:r>
              <a:rPr lang="en-US" sz="1100" b="1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kualitas</a:t>
            </a:r>
            <a:r>
              <a:rPr lang="en-US" sz="1100" b="1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penyelenggaraan</a:t>
            </a:r>
            <a:r>
              <a:rPr lang="en-US" sz="1100" b="1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pemerintahan</a:t>
            </a:r>
            <a:r>
              <a:rPr lang="en-US" sz="1100" b="1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dan </a:t>
            </a:r>
            <a:r>
              <a:rPr lang="en-US" sz="1100" b="1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pelayanan</a:t>
            </a:r>
            <a:r>
              <a:rPr lang="en-US" sz="1100" b="1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endParaRPr lang="en-ID" sz="1100" b="1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6761" y="5584592"/>
            <a:ext cx="2084481" cy="1272059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TUJUAN 5</a:t>
            </a:r>
          </a:p>
          <a:p>
            <a:pPr algn="ctr">
              <a:lnSpc>
                <a:spcPct val="85000"/>
              </a:lnSpc>
            </a:pP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Mengoptimalkan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Pengelolaan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SDA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berdaya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saing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tanpa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mengabaikan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kelestarian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daya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dukung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daya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tampung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lingkungan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hidup</a:t>
            </a:r>
            <a:endParaRPr lang="en-US" sz="11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72225" y="3642688"/>
            <a:ext cx="2102026" cy="882321"/>
          </a:xfrm>
          <a:prstGeom prst="round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TUJUAN 3</a:t>
            </a:r>
          </a:p>
          <a:p>
            <a:pPr algn="ctr">
              <a:lnSpc>
                <a:spcPct val="85000"/>
              </a:lnSpc>
            </a:pP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Pendapatan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Masyarakat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Merata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Antar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Lapisan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Antar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Wilayah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89771" y="4606842"/>
            <a:ext cx="2084481" cy="882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TUJUAN 4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SDM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Inklusif</a:t>
            </a:r>
            <a:endParaRPr lang="en-US" sz="1100" b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8679" y="2849004"/>
            <a:ext cx="2084481" cy="7037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TUJUAN 2</a:t>
            </a:r>
          </a:p>
          <a:p>
            <a:pPr algn="ctr"/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Infrastruktur</a:t>
            </a:r>
            <a:r>
              <a:rPr lang="en-US" sz="1100" b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Wilayah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443481" y="1880747"/>
            <a:ext cx="3646430" cy="8871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Meningkatnya</a:t>
            </a:r>
            <a:r>
              <a:rPr lang="en-US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akuntabilitas</a:t>
            </a:r>
            <a:r>
              <a:rPr lang="en-US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kinerja</a:t>
            </a:r>
            <a:r>
              <a:rPr lang="en-US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pemerintahan</a:t>
            </a:r>
            <a:endParaRPr lang="en-US" sz="1100" dirty="0"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Berkembangnya</a:t>
            </a:r>
            <a:r>
              <a:rPr lang="en-US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inovasi</a:t>
            </a:r>
            <a:r>
              <a:rPr lang="en-US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dalam</a:t>
            </a:r>
            <a:r>
              <a:rPr lang="en-US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pelayanan</a:t>
            </a:r>
            <a:r>
              <a:rPr lang="en-US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publi</a:t>
            </a:r>
            <a:r>
              <a:rPr lang="id-ID" sz="1100" dirty="0"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</a:t>
            </a:r>
            <a:endParaRPr lang="en-US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449066" y="3648882"/>
            <a:ext cx="3646430" cy="882321"/>
          </a:xfrm>
          <a:prstGeom prst="roundRect">
            <a:avLst/>
          </a:prstGeom>
          <a:solidFill>
            <a:srgbClr val="D5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lnSpc>
                <a:spcPct val="85000"/>
              </a:lnSpc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Meningkatnya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produktivitas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pada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pusat-pusat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pertumbuhan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ekonomi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Cambria" pitchFamily="18" charset="0"/>
              </a:rPr>
              <a:t>baru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marL="117475" indent="-117475">
              <a:lnSpc>
                <a:spcPct val="85000"/>
              </a:lnSpc>
              <a:buFont typeface="Arial" pitchFamily="34" charset="0"/>
              <a:buChar char="•"/>
            </a:pPr>
            <a:r>
              <a:rPr lang="id-ID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Meningkatnya pendapatan masyarakat secara merata</a:t>
            </a:r>
            <a:endParaRPr lang="en-ID" sz="11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117475" indent="-117475">
              <a:lnSpc>
                <a:spcPct val="85000"/>
              </a:lnSpc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Menurunnya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kesenjangan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antar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lapisan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masyarakat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dan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antar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wilayah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451860" y="4613035"/>
            <a:ext cx="3646430" cy="88232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Meningkatnya</a:t>
            </a:r>
            <a:r>
              <a:rPr lang="en-US" sz="1100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derajat</a:t>
            </a:r>
            <a:r>
              <a:rPr lang="en-US" sz="1100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pendidikan</a:t>
            </a:r>
            <a:r>
              <a:rPr lang="id-ID" sz="1100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, kesehatan dan daya beli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masyarakat</a:t>
            </a:r>
            <a:endParaRPr lang="en-US" sz="1100" dirty="0">
              <a:solidFill>
                <a:srgbClr val="000000"/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Meningkatnya</a:t>
            </a:r>
            <a:r>
              <a:rPr lang="en-US" sz="1100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keberdayaan</a:t>
            </a:r>
            <a:r>
              <a:rPr lang="en-US" sz="1100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perempuan</a:t>
            </a:r>
            <a:r>
              <a:rPr lang="en-US" sz="1100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dalam</a:t>
            </a:r>
            <a:r>
              <a:rPr lang="en-US" sz="1100" dirty="0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pembangunan</a:t>
            </a:r>
            <a:endParaRPr lang="en-US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444018" y="5587553"/>
            <a:ext cx="3646430" cy="124715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Meningkatnya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Produktifitas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daya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saing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produk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sektor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perekonomian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berbasis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Sumber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Daya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Alam</a:t>
            </a:r>
            <a:endParaRPr lang="en-US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Terpeliharanya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lingkungan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hidup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serta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kemampuan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adaptasi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dan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mitigasi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perubahan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iklim</a:t>
            </a:r>
            <a:endParaRPr lang="en-US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46274" y="2856049"/>
            <a:ext cx="3646430" cy="7037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Meningkatnya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Aksebilitas</a:t>
            </a:r>
            <a:r>
              <a:rPr lang="en-US" sz="1100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Infrastruktur</a:t>
            </a:r>
            <a:endParaRPr lang="en-US" sz="11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7" name="Rounded Rectangle 26">
            <a:extLst>
              <a:ext uri="{FF2B5EF4-FFF2-40B4-BE49-F238E27FC236}">
                <a16:creationId xmlns:a16="http://schemas.microsoft.com/office/drawing/2014/main" xmlns="" id="{9473AD6D-41C6-4D2A-AD22-F93C3E39FDE8}"/>
              </a:ext>
            </a:extLst>
          </p:cNvPr>
          <p:cNvSpPr/>
          <p:nvPr/>
        </p:nvSpPr>
        <p:spPr>
          <a:xfrm>
            <a:off x="6341095" y="2844018"/>
            <a:ext cx="1959613" cy="708299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TUJUAN 2</a:t>
            </a:r>
          </a:p>
          <a:p>
            <a:pPr lvl="0" algn="ctr">
              <a:lnSpc>
                <a:spcPct val="85000"/>
              </a:lnSpc>
            </a:pP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pemerataan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infrastruktur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wilayah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xmlns="" id="{972959C6-7EA4-459D-8C7B-6D3FC832D063}"/>
              </a:ext>
            </a:extLst>
          </p:cNvPr>
          <p:cNvSpPr/>
          <p:nvPr/>
        </p:nvSpPr>
        <p:spPr>
          <a:xfrm>
            <a:off x="6332887" y="3620679"/>
            <a:ext cx="1962210" cy="888514"/>
          </a:xfrm>
          <a:prstGeom prst="roundRect">
            <a:avLst/>
          </a:prstGeom>
          <a:solidFill>
            <a:srgbClr val="D5D5FF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TUJUAN 3</a:t>
            </a:r>
          </a:p>
          <a:p>
            <a:pPr lvl="0" algn="ctr">
              <a:lnSpc>
                <a:spcPct val="85000"/>
              </a:lnSpc>
            </a:pPr>
            <a:r>
              <a:rPr lang="id-ID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Meningkatkan Kesejahteraan masyarakat secara merata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h</a:t>
            </a:r>
          </a:p>
        </p:txBody>
      </p:sp>
      <p:sp>
        <p:nvSpPr>
          <p:cNvPr id="59" name="Rounded Rectangle 28">
            <a:extLst>
              <a:ext uri="{FF2B5EF4-FFF2-40B4-BE49-F238E27FC236}">
                <a16:creationId xmlns:a16="http://schemas.microsoft.com/office/drawing/2014/main" xmlns="" id="{C4D2371A-260A-4D9F-A4C5-D0C8ACE95295}"/>
              </a:ext>
            </a:extLst>
          </p:cNvPr>
          <p:cNvSpPr/>
          <p:nvPr/>
        </p:nvSpPr>
        <p:spPr>
          <a:xfrm>
            <a:off x="6341095" y="4602208"/>
            <a:ext cx="1959613" cy="1067173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TUJUAN 4</a:t>
            </a:r>
          </a:p>
          <a:p>
            <a:pPr algn="ctr">
              <a:defRPr/>
            </a:pPr>
            <a:r>
              <a:rPr lang="en-US" sz="1100" b="1" kern="0" dirty="0" err="1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kern="0" dirty="0" err="1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 SDM </a:t>
            </a:r>
            <a:r>
              <a:rPr lang="en-US" sz="1100" b="1" kern="0" dirty="0" err="1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Secara</a:t>
            </a: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kern="0" dirty="0" err="1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Inklusif</a:t>
            </a:r>
            <a:endParaRPr lang="en-US" sz="1100" b="1" kern="0" dirty="0">
              <a:solidFill>
                <a:sysClr val="windowText" lastClr="00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0" name="Rounded Rectangle 29">
            <a:extLst>
              <a:ext uri="{FF2B5EF4-FFF2-40B4-BE49-F238E27FC236}">
                <a16:creationId xmlns:a16="http://schemas.microsoft.com/office/drawing/2014/main" xmlns="" id="{41AD9BFE-83B3-47FF-AD3A-8BA8A4110769}"/>
              </a:ext>
            </a:extLst>
          </p:cNvPr>
          <p:cNvSpPr/>
          <p:nvPr/>
        </p:nvSpPr>
        <p:spPr>
          <a:xfrm>
            <a:off x="6331088" y="5769312"/>
            <a:ext cx="1959613" cy="1027295"/>
          </a:xfrm>
          <a:prstGeom prst="round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1100" b="1" kern="0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TUJUAN 5</a:t>
            </a:r>
          </a:p>
          <a:p>
            <a:pPr lvl="0" algn="ctr">
              <a:lnSpc>
                <a:spcPct val="85000"/>
              </a:lnSpc>
            </a:pP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Meningkatkan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Produktivitas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pertumbuhan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nilai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tambah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Produk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unggulan</a:t>
            </a:r>
            <a:r>
              <a:rPr lang="en-US" sz="11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daerah</a:t>
            </a:r>
            <a:endParaRPr lang="en-US" sz="110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2" name="Rounded Rectangle 30">
            <a:extLst>
              <a:ext uri="{FF2B5EF4-FFF2-40B4-BE49-F238E27FC236}">
                <a16:creationId xmlns:a16="http://schemas.microsoft.com/office/drawing/2014/main" xmlns="" id="{A1E47A84-C825-478D-846A-21A34A667140}"/>
              </a:ext>
            </a:extLst>
          </p:cNvPr>
          <p:cNvSpPr/>
          <p:nvPr/>
        </p:nvSpPr>
        <p:spPr>
          <a:xfrm>
            <a:off x="8381678" y="1890020"/>
            <a:ext cx="3172938" cy="882799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dirty="0" err="1">
                <a:latin typeface="Cambria" pitchFamily="18" charset="0"/>
                <a:ea typeface="Cambria" pitchFamily="18" charset="0"/>
              </a:rPr>
              <a:t>Meningkatnya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akuntabilitas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kinerja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pemerintahan</a:t>
            </a:r>
            <a:endParaRPr lang="en-US" sz="1100" dirty="0">
              <a:latin typeface="Cambria" pitchFamily="18" charset="0"/>
              <a:ea typeface="Cambria" pitchFamily="18" charset="0"/>
            </a:endParaRPr>
          </a:p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sv-SE" sz="1100" dirty="0">
                <a:latin typeface="Cambria" pitchFamily="18" charset="0"/>
                <a:ea typeface="Cambria" pitchFamily="18" charset="0"/>
              </a:rPr>
              <a:t>Berkembangnya inovasi dalam penyelenggaraan pemerintahan dan pelayanan publik</a:t>
            </a:r>
            <a:endParaRPr lang="en-US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3" name="Rounded Rectangle 31">
            <a:extLst>
              <a:ext uri="{FF2B5EF4-FFF2-40B4-BE49-F238E27FC236}">
                <a16:creationId xmlns:a16="http://schemas.microsoft.com/office/drawing/2014/main" xmlns="" id="{07478098-28D0-4FBC-AA40-81EA4CD7D68C}"/>
              </a:ext>
            </a:extLst>
          </p:cNvPr>
          <p:cNvSpPr/>
          <p:nvPr/>
        </p:nvSpPr>
        <p:spPr>
          <a:xfrm>
            <a:off x="8384343" y="2852505"/>
            <a:ext cx="3172938" cy="702325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latin typeface="Cambria" pitchFamily="18" charset="0"/>
                <a:ea typeface="Cambria" pitchFamily="18" charset="0"/>
              </a:rPr>
              <a:t>Meningkatnya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aksesibilitas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infrastruktur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wilayah</a:t>
            </a:r>
            <a:endParaRPr lang="en-US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4" name="Rounded Rectangle 32">
            <a:extLst>
              <a:ext uri="{FF2B5EF4-FFF2-40B4-BE49-F238E27FC236}">
                <a16:creationId xmlns:a16="http://schemas.microsoft.com/office/drawing/2014/main" xmlns="" id="{DB6F4AE2-FA61-452A-8D8C-E8CF8D5CA2BB}"/>
              </a:ext>
            </a:extLst>
          </p:cNvPr>
          <p:cNvSpPr/>
          <p:nvPr/>
        </p:nvSpPr>
        <p:spPr>
          <a:xfrm>
            <a:off x="8377728" y="3628930"/>
            <a:ext cx="3172938" cy="880262"/>
          </a:xfrm>
          <a:prstGeom prst="roundRect">
            <a:avLst/>
          </a:prstGeom>
          <a:solidFill>
            <a:srgbClr val="D5D5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Meningkatnya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penyerapan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tenaga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kerja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sektor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unggulan</a:t>
            </a:r>
            <a:r>
              <a:rPr 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daerah</a:t>
            </a:r>
            <a:endParaRPr lang="en-US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fi-FI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Menurunya </a:t>
            </a:r>
            <a:r>
              <a:rPr lang="fi-FI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kesenjangan Pendapatan antar lapisan masyarakat </a:t>
            </a: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5" name="Rounded Rectangle 33">
            <a:extLst>
              <a:ext uri="{FF2B5EF4-FFF2-40B4-BE49-F238E27FC236}">
                <a16:creationId xmlns:a16="http://schemas.microsoft.com/office/drawing/2014/main" xmlns="" id="{356C20F7-5063-4AE4-BB4E-2FBABEE703E2}"/>
              </a:ext>
            </a:extLst>
          </p:cNvPr>
          <p:cNvSpPr/>
          <p:nvPr/>
        </p:nvSpPr>
        <p:spPr>
          <a:xfrm>
            <a:off x="8389671" y="4602209"/>
            <a:ext cx="3172938" cy="1091714"/>
          </a:xfrm>
          <a:prstGeom prst="round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sv-SE" sz="1100" dirty="0">
                <a:latin typeface="Cambria" pitchFamily="18" charset="0"/>
                <a:ea typeface="Cambria" pitchFamily="18" charset="0"/>
              </a:rPr>
              <a:t>Meningkatnya Kualitas dan Pemerataan Pendidikan</a:t>
            </a:r>
          </a:p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en-US" sz="1100" dirty="0" err="1">
                <a:latin typeface="Cambria" pitchFamily="18" charset="0"/>
                <a:ea typeface="Cambria" pitchFamily="18" charset="0"/>
              </a:rPr>
              <a:t>Meningkatnya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Derajat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Kesehatan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Masyarakat</a:t>
            </a:r>
            <a:endParaRPr lang="en-US" sz="1100" dirty="0">
              <a:latin typeface="Cambria" pitchFamily="18" charset="0"/>
              <a:ea typeface="Cambria" pitchFamily="18" charset="0"/>
            </a:endParaRPr>
          </a:p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nn-NO" sz="1100" dirty="0">
                <a:latin typeface="Cambria" pitchFamily="18" charset="0"/>
                <a:ea typeface="Cambria" pitchFamily="18" charset="0"/>
              </a:rPr>
              <a:t>Meningkatnya keberdayaan perempuan dalam </a:t>
            </a:r>
            <a:r>
              <a:rPr lang="nn-NO" sz="1100" dirty="0" smtClean="0">
                <a:latin typeface="Cambria" pitchFamily="18" charset="0"/>
                <a:ea typeface="Cambria" pitchFamily="18" charset="0"/>
              </a:rPr>
              <a:t>pembangunan</a:t>
            </a:r>
          </a:p>
          <a:p>
            <a:pPr marL="117475" indent="-117475">
              <a:lnSpc>
                <a:spcPct val="85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sv-SE" sz="1100" dirty="0">
                <a:latin typeface="Cambria" pitchFamily="18" charset="0"/>
                <a:ea typeface="Cambria" pitchFamily="18" charset="0"/>
              </a:rPr>
              <a:t>Meningkatnya aktualisas nilai-nilai agama dan budaya dalam kehidupan masyarakat</a:t>
            </a:r>
            <a:endParaRPr lang="en-US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xmlns="" id="{EF7DD84F-E429-4CF9-98F9-0E325A779A6D}"/>
              </a:ext>
            </a:extLst>
          </p:cNvPr>
          <p:cNvSpPr/>
          <p:nvPr/>
        </p:nvSpPr>
        <p:spPr>
          <a:xfrm>
            <a:off x="8365255" y="5807411"/>
            <a:ext cx="3187917" cy="971992"/>
          </a:xfrm>
          <a:prstGeom prst="round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latin typeface="Cambria" pitchFamily="18" charset="0"/>
                <a:ea typeface="Cambria" pitchFamily="18" charset="0"/>
              </a:rPr>
              <a:t>Meningkatnya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hilirisasi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ekonomi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sektor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unggulan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daerah</a:t>
            </a:r>
            <a:endParaRPr lang="en-US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7" name="Rounded Rectangle 34">
            <a:extLst>
              <a:ext uri="{FF2B5EF4-FFF2-40B4-BE49-F238E27FC236}">
                <a16:creationId xmlns:a16="http://schemas.microsoft.com/office/drawing/2014/main" xmlns="" id="{EF7DD84F-E429-4CF9-98F9-0E325A779A6D}"/>
              </a:ext>
            </a:extLst>
          </p:cNvPr>
          <p:cNvSpPr/>
          <p:nvPr/>
        </p:nvSpPr>
        <p:spPr>
          <a:xfrm>
            <a:off x="8377738" y="6871132"/>
            <a:ext cx="3187917" cy="799663"/>
          </a:xfrm>
          <a:prstGeom prst="roundRect">
            <a:avLst/>
          </a:prstGeom>
          <a:solidFill>
            <a:srgbClr val="99CC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17475" indent="-117475">
              <a:buFont typeface="Arial" pitchFamily="34" charset="0"/>
              <a:buChar char="•"/>
            </a:pPr>
            <a:r>
              <a:rPr lang="en-US" sz="1100" dirty="0" err="1">
                <a:latin typeface="Cambria" pitchFamily="18" charset="0"/>
                <a:ea typeface="Cambria" pitchFamily="18" charset="0"/>
              </a:rPr>
              <a:t>Terpeliharanya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kualitas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lingkungan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hidup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serta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kemampuan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adaptasi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dan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mitigasi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perubahan</a:t>
            </a:r>
            <a:r>
              <a:rPr lang="en-US" sz="1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1100" dirty="0" err="1">
                <a:latin typeface="Cambria" pitchFamily="18" charset="0"/>
                <a:ea typeface="Cambria" pitchFamily="18" charset="0"/>
              </a:rPr>
              <a:t>iklim</a:t>
            </a:r>
            <a:endParaRPr lang="en-US" sz="11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1" name="Flowchart: Extract 80"/>
          <p:cNvSpPr/>
          <p:nvPr/>
        </p:nvSpPr>
        <p:spPr>
          <a:xfrm>
            <a:off x="381000" y="1263867"/>
            <a:ext cx="5638800" cy="533400"/>
          </a:xfrm>
          <a:prstGeom prst="flowChartExtract">
            <a:avLst/>
          </a:prstGeom>
          <a:solidFill>
            <a:schemeClr val="accent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lowchart: Extract 82"/>
          <p:cNvSpPr/>
          <p:nvPr/>
        </p:nvSpPr>
        <p:spPr>
          <a:xfrm>
            <a:off x="6324600" y="1197934"/>
            <a:ext cx="5257800" cy="609600"/>
          </a:xfrm>
          <a:prstGeom prst="flowChartExtra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7391400" y="1391097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Setelah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Perubahan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632099" y="1426534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Sebelum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Perubahan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110849" y="238950"/>
            <a:ext cx="6813951" cy="7912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TUJUAN DAN SASARAN PEMBANGUNAN DALAM PERUBAHAN RPJMD PROVINSI SULAWESI  SELATAN TAHUN 2018-2023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5F9D6895-02F2-4315-92EA-B7474BD89322}"/>
              </a:ext>
            </a:extLst>
          </p:cNvPr>
          <p:cNvGraphicFramePr/>
          <p:nvPr>
            <p:extLst/>
          </p:nvPr>
        </p:nvGraphicFramePr>
        <p:xfrm>
          <a:off x="7872861" y="1303812"/>
          <a:ext cx="3524596" cy="60113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5404">
                  <a:extLst>
                    <a:ext uri="{9D8B030D-6E8A-4147-A177-3AD203B41FA5}">
                      <a16:colId xmlns:a16="http://schemas.microsoft.com/office/drawing/2014/main" xmlns="" val="2295655136"/>
                    </a:ext>
                  </a:extLst>
                </a:gridCol>
                <a:gridCol w="2829192">
                  <a:extLst>
                    <a:ext uri="{9D8B030D-6E8A-4147-A177-3AD203B41FA5}">
                      <a16:colId xmlns:a16="http://schemas.microsoft.com/office/drawing/2014/main" xmlns="" val="4275432409"/>
                    </a:ext>
                  </a:extLst>
                </a:gridCol>
              </a:tblGrid>
              <a:tr h="236022"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No.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Kapasitas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Rill/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99530"/>
                  </a:ext>
                </a:extLst>
              </a:tr>
              <a:tr h="236022">
                <a:tc vMerge="1"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Kapasitas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Riil</a:t>
                      </a:r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Keuangan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30031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2235971727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en-US" sz="28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endParaRPr lang="en-US" sz="28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4007769040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2.1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Operasi</a:t>
                      </a:r>
                      <a:endParaRPr 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111021505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2.1.1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Pegawai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608411920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2.1.2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Barang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dan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Jasa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127257861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2.1.3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Bunga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595742277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2.1.4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Subsidi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133037482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2.1.5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Hibah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38651190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2.1.6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Bantuan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Sosial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582007435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108506962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2.2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Modal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54990565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848905728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2.3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Tidak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Terduga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4115120934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385637363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2.4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solidFill>
                            <a:srgbClr val="C0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Transfer</a:t>
                      </a:r>
                      <a:endParaRPr lang="en-US" sz="2800" b="0" i="0" u="none" strike="noStrike" dirty="0">
                        <a:solidFill>
                          <a:srgbClr val="C00000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182442326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2.4.1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Bagi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Hasil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151233939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2.4.2</a:t>
                      </a:r>
                      <a:endParaRPr lang="en-US" sz="28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Bantuan</a:t>
                      </a:r>
                      <a:r>
                        <a:rPr lang="en-US" sz="16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Keuangan</a:t>
                      </a:r>
                      <a:endParaRPr lang="en-US" sz="28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595437411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PEMBIAYAAN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3.1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Penerimaan</a:t>
                      </a: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Pembiayaan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3.2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Pengeluaran</a:t>
                      </a: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Pembiayaan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6022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SILPA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xmlns="" id="{5F9D6895-02F2-4315-92EA-B7474BD89322}"/>
              </a:ext>
            </a:extLst>
          </p:cNvPr>
          <p:cNvGraphicFramePr/>
          <p:nvPr>
            <p:extLst/>
          </p:nvPr>
        </p:nvGraphicFramePr>
        <p:xfrm>
          <a:off x="4114800" y="1618626"/>
          <a:ext cx="3524596" cy="57317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5404">
                  <a:extLst>
                    <a:ext uri="{9D8B030D-6E8A-4147-A177-3AD203B41FA5}">
                      <a16:colId xmlns:a16="http://schemas.microsoft.com/office/drawing/2014/main" xmlns="" val="2295655136"/>
                    </a:ext>
                  </a:extLst>
                </a:gridCol>
                <a:gridCol w="2829192">
                  <a:extLst>
                    <a:ext uri="{9D8B030D-6E8A-4147-A177-3AD203B41FA5}">
                      <a16:colId xmlns:a16="http://schemas.microsoft.com/office/drawing/2014/main" xmlns="" val="4275432409"/>
                    </a:ext>
                  </a:extLst>
                </a:gridCol>
              </a:tblGrid>
              <a:tr h="237823">
                <a:tc rowSpan="2"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No.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Kapasitas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Rill/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7299530"/>
                  </a:ext>
                </a:extLst>
              </a:tr>
              <a:tr h="237823">
                <a:tc vMerge="1"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Kapasitas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Riil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Keuangan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230031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b"/>
                </a:tc>
                <a:tc>
                  <a:txBody>
                    <a:bodyPr/>
                    <a:lstStyle/>
                    <a:p>
                      <a:pPr marL="0" marR="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 anchor="b"/>
                </a:tc>
                <a:extLst>
                  <a:ext uri="{0D108BD9-81ED-4DB2-BD59-A6C34878D82A}">
                    <a16:rowId xmlns:a16="http://schemas.microsoft.com/office/drawing/2014/main" xmlns="" val="2235971727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en-US" sz="24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endParaRPr lang="en-US" sz="24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4007769040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2.1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b="1" u="none" strike="noStrike" dirty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Tidak</a:t>
                      </a:r>
                      <a:r>
                        <a:rPr lang="en-US" sz="1400" b="1" u="none" strike="noStrike" dirty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Langsung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111021505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2.1.1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Pegawai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608411920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2.1.2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Bunga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127257861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2.1.3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Subsidi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595742277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2.1.4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Hibah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133037482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2.1.5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Bantuan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Sosial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38651190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2.1.6</a:t>
                      </a:r>
                      <a:endParaRPr lang="en-US" sz="24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Bagi</a:t>
                      </a:r>
                      <a:r>
                        <a:rPr lang="en-US" sz="140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u="none" strike="noStrike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Hasil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582007435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2.1.7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b="0" i="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Bantuan</a:t>
                      </a:r>
                      <a:r>
                        <a:rPr lang="en-US" sz="1400" b="0" i="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Keuangan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108506962"/>
                  </a:ext>
                </a:extLst>
              </a:tr>
              <a:tr h="26180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2.1.8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Belanja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Tidak</a:t>
                      </a:r>
                      <a:r>
                        <a:rPr 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 </a:t>
                      </a:r>
                      <a:r>
                        <a:rPr lang="en-US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Terduga</a:t>
                      </a:r>
                      <a:endParaRPr lang="en-US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2848905728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2.2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 err="1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b="1" u="none" strike="noStrike" dirty="0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1" u="none" strike="noStrike" dirty="0" err="1">
                          <a:solidFill>
                            <a:srgbClr val="0000CC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Langsung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4115120934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2.2.1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Pegawai</a:t>
                      </a:r>
                      <a:endParaRPr lang="en-US" sz="2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385637363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2.2.2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Barang</a:t>
                      </a:r>
                      <a:r>
                        <a:rPr lang="en-US" sz="1400" b="0" i="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dan</a:t>
                      </a:r>
                      <a:r>
                        <a:rPr lang="en-US" sz="1400" b="0" i="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Jasa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182442326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2.2.3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Belanja</a:t>
                      </a: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Modal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151233939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3595437411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Surplus</a:t>
                      </a:r>
                      <a:r>
                        <a:rPr lang="en-US" sz="1400" b="0" i="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/ (</a:t>
                      </a:r>
                      <a:r>
                        <a:rPr lang="en-US" sz="1400" b="0" i="0" u="none" strike="noStrike" baseline="0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Defisit</a:t>
                      </a:r>
                      <a:r>
                        <a:rPr lang="en-US" sz="1400" b="0" i="0" u="none" strike="noStrike" baseline="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PEMBIAYAAN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3.1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Penerimaan</a:t>
                      </a: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Pembiayaan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3.2</a:t>
                      </a: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Pengeluaran</a:t>
                      </a: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Pembiayaan</a:t>
                      </a: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782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SILPA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 flipH="1">
            <a:off x="4114800" y="1262709"/>
            <a:ext cx="25146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just"/>
            <a:r>
              <a:rPr lang="en-US" sz="1600" b="1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PP </a:t>
            </a:r>
            <a:r>
              <a:rPr lang="en-US" sz="1600" b="1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Nomor</a:t>
            </a:r>
            <a:r>
              <a:rPr lang="en-US" sz="1600" b="1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58 </a:t>
            </a:r>
            <a:r>
              <a:rPr lang="en-US" sz="1600" b="1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Tahun</a:t>
            </a:r>
            <a:r>
              <a:rPr lang="en-US" sz="1600" b="1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2005</a:t>
            </a:r>
            <a:endParaRPr lang="en-ID" sz="1600" b="1" i="1" dirty="0"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7848600" y="948551"/>
            <a:ext cx="2514600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just"/>
            <a:r>
              <a:rPr lang="en-US" sz="1600" b="1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PP </a:t>
            </a:r>
            <a:r>
              <a:rPr lang="en-US" sz="1600" b="1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Nomor</a:t>
            </a:r>
            <a:r>
              <a:rPr lang="en-US" sz="1600" b="1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12 </a:t>
            </a:r>
            <a:r>
              <a:rPr lang="en-US" sz="1600" b="1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Tahun</a:t>
            </a:r>
            <a:r>
              <a:rPr lang="en-US" sz="1600" b="1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2020</a:t>
            </a:r>
            <a:endParaRPr lang="en-ID" sz="1600" b="1" i="1" dirty="0"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89386" y="1840523"/>
            <a:ext cx="3691949" cy="443198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lvl="0" algn="just"/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Catatan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Pada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PP 58/2005,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di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kelompokkan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ke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dalam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2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jenis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yaitu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: </a:t>
            </a:r>
            <a:r>
              <a:rPr lang="en-US" sz="1600" i="1" dirty="0" err="1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tidak</a:t>
            </a:r>
            <a:r>
              <a:rPr lang="en-US" sz="1600" i="1" dirty="0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Langsung</a:t>
            </a:r>
            <a:r>
              <a:rPr lang="en-US" sz="1600" i="1" dirty="0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dan</a:t>
            </a:r>
            <a:r>
              <a:rPr lang="en-US" sz="1600" i="1" dirty="0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00CC"/>
                </a:solidFill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Langsung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sementara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pada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PP 12/2019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tidak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ada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pengelompokan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Kemudian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Pengelompokan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pada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PP 12/2019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terdapat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komponen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operasi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dan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transfer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sedangkan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pada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PP 58/2005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tidak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terdapat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komponen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tersebut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Terdapat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2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perbedaan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mendasar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antara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PP 58/2005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dengan</a:t>
            </a:r>
            <a:r>
              <a:rPr lang="en-US" sz="1600" i="1" dirty="0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PP 12/2019, </a:t>
            </a:r>
            <a:r>
              <a:rPr lang="en-US" sz="1600" i="1" dirty="0" err="1">
                <a:effectLst/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yaitu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PP 12/2019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tidak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mengenal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tidak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langsung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langsung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serta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terdapat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penambahan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komponen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yaitu</a:t>
            </a:r>
            <a:r>
              <a:rPr lang="en-US" sz="1600" i="1" dirty="0"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operasi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dan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belanja</a:t>
            </a:r>
            <a:r>
              <a:rPr lang="en-US" sz="1600" i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transfer </a:t>
            </a:r>
            <a:endParaRPr lang="en-ID" sz="1600" i="1" dirty="0">
              <a:solidFill>
                <a:srgbClr val="C00000"/>
              </a:solidFill>
              <a:effectLst/>
              <a:latin typeface="Cambria" pitchFamily="18" charset="0"/>
              <a:ea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2" y="309826"/>
            <a:ext cx="763079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829471" y="485631"/>
            <a:ext cx="4281791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STRUKTUR BELANJA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6544" y="1174223"/>
            <a:ext cx="11644089" cy="6492286"/>
            <a:chOff x="508000" y="812800"/>
            <a:chExt cx="10933561" cy="601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8264" t="28642" r="3541" b="16297"/>
            <a:stretch/>
          </p:blipFill>
          <p:spPr>
            <a:xfrm>
              <a:off x="508000" y="812800"/>
              <a:ext cx="10933561" cy="4330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18264" t="32793" r="3611" b="45679"/>
            <a:stretch/>
          </p:blipFill>
          <p:spPr>
            <a:xfrm>
              <a:off x="508000" y="5143500"/>
              <a:ext cx="10933561" cy="1689100"/>
            </a:xfrm>
            <a:prstGeom prst="rect">
              <a:avLst/>
            </a:prstGeom>
          </p:spPr>
        </p:pic>
      </p:grpSp>
      <p:pic>
        <p:nvPicPr>
          <p:cNvPr id="7" name="Picture 2" descr="F:\SULAWESI SELATAN\Template Power Point (Beli Online)\TEMPLATE POWERPOINT (Hasil Download)\New folder\Logo sulsel.png">
            <a:extLst>
              <a:ext uri="{FF2B5EF4-FFF2-40B4-BE49-F238E27FC236}">
                <a16:creationId xmlns:a16="http://schemas.microsoft.com/office/drawing/2014/main" xmlns="" id="{873BE146-0358-4DDD-BD38-974C90D9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8" y="216888"/>
            <a:ext cx="682179" cy="82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53237" y="353626"/>
            <a:ext cx="5166563" cy="52305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PENDAPATAN DAN BELANJA DAERAH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4171" y="1282700"/>
            <a:ext cx="11395529" cy="5880427"/>
            <a:chOff x="0" y="0"/>
            <a:chExt cx="14300200" cy="8674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195" t="31605" r="3611" b="14692"/>
            <a:stretch/>
          </p:blipFill>
          <p:spPr>
            <a:xfrm>
              <a:off x="0" y="0"/>
              <a:ext cx="14300200" cy="5524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18264" t="36543" r="3611" b="32839"/>
            <a:stretch/>
          </p:blipFill>
          <p:spPr>
            <a:xfrm>
              <a:off x="0" y="5524500"/>
              <a:ext cx="14287500" cy="3149600"/>
            </a:xfrm>
            <a:prstGeom prst="rect">
              <a:avLst/>
            </a:prstGeom>
          </p:spPr>
        </p:pic>
      </p:grpSp>
      <p:sp>
        <p:nvSpPr>
          <p:cNvPr id="8" name="Rounded Rectangle 7"/>
          <p:cNvSpPr/>
          <p:nvPr/>
        </p:nvSpPr>
        <p:spPr>
          <a:xfrm>
            <a:off x="1060511" y="500781"/>
            <a:ext cx="1873823" cy="48370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3399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581"/>
            <a:r>
              <a:rPr lang="en-US" sz="1950" b="1" dirty="0" err="1">
                <a:latin typeface="Bahnschrift SemiBold SemiConden" panose="020B0502040204020203" pitchFamily="34" charset="0"/>
              </a:rPr>
              <a:t>Lanjutan</a:t>
            </a:r>
            <a:r>
              <a:rPr lang="en-US" sz="1950" b="1" dirty="0">
                <a:latin typeface="Bahnschrift SemiBold SemiConden" panose="020B0502040204020203" pitchFamily="34" charset="0"/>
              </a:rPr>
              <a:t>…</a:t>
            </a:r>
          </a:p>
        </p:txBody>
      </p:sp>
      <p:sp>
        <p:nvSpPr>
          <p:cNvPr id="9" name="Oval 8"/>
          <p:cNvSpPr/>
          <p:nvPr/>
        </p:nvSpPr>
        <p:spPr>
          <a:xfrm>
            <a:off x="536448" y="500781"/>
            <a:ext cx="524063" cy="524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Bahnschrift SemiBold SemiConden" panose="020B0502040204020203" pitchFamily="34" charset="0"/>
                <a:sym typeface="Webdings" panose="05030102010509060703" pitchFamily="18" charset="2"/>
              </a:rPr>
              <a:t></a:t>
            </a:r>
            <a:endParaRPr lang="en-US" sz="1950" b="1" dirty="0">
              <a:solidFill>
                <a:schemeClr val="tx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1592" y="1339065"/>
          <a:ext cx="7075097" cy="30734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7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723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986">
                <a:tc gridSpan="7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TARGET MAKRO RPJMD 2018-2023 (</a:t>
                      </a: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Sebelum</a:t>
                      </a: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Perubahan</a:t>
                      </a: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986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NO.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INDIKATOR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Tahun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9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2019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2020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2021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2022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2023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9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Pertumbuhan</a:t>
                      </a: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Ekonomi</a:t>
                      </a: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(%)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7,2-7,6</a:t>
                      </a:r>
                      <a:endParaRPr lang="en-US" sz="15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7,4-7,8</a:t>
                      </a:r>
                      <a:endParaRPr lang="en-US" sz="15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7,6-8,0</a:t>
                      </a:r>
                      <a:endParaRPr lang="en-US" sz="15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7,8-8,2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7,9-8,3</a:t>
                      </a:r>
                      <a:endParaRPr lang="en-US" sz="15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9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Inflasi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3,5-1,0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37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Pengangguran</a:t>
                      </a: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 Terbuka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(%) (</a:t>
                      </a:r>
                      <a:r>
                        <a:rPr lang="en-US" sz="1500" b="1" u="none" strike="noStrike" dirty="0" err="1">
                          <a:effectLst/>
                          <a:latin typeface="Cambria" pitchFamily="18" charset="0"/>
                          <a:ea typeface="Cambria" pitchFamily="18" charset="0"/>
                        </a:rPr>
                        <a:t>Agust</a:t>
                      </a: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.)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5.17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4.97</a:t>
                      </a:r>
                      <a:endParaRPr lang="en-US" sz="15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4.77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effectLst/>
                          <a:latin typeface="Cambria" pitchFamily="18" charset="0"/>
                          <a:ea typeface="Cambria" pitchFamily="18" charset="0"/>
                        </a:rPr>
                        <a:t>4.57</a:t>
                      </a:r>
                      <a:endParaRPr lang="en-US" sz="1500" b="0" i="0" u="none" strike="noStrike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4.37</a:t>
                      </a:r>
                      <a:endParaRPr lang="en-US" sz="1500" b="0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86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Kemiskinan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(%) (September)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8.78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8.46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8.14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7.82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7.5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9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IPM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71,58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72,18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72,79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73,40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74,01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9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Gini Ratio (September)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0.385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0.376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0.366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0.357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0.347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9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PDRB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Perkapita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57,64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62,97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62,97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68,80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82,13</a:t>
                      </a:r>
                      <a:endParaRPr lang="id-ID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64EEE3B-4D90-45B5-B388-B95EA6C18491}"/>
              </a:ext>
            </a:extLst>
          </p:cNvPr>
          <p:cNvGrpSpPr/>
          <p:nvPr/>
        </p:nvGrpSpPr>
        <p:grpSpPr>
          <a:xfrm rot="5400000">
            <a:off x="7469608" y="2431954"/>
            <a:ext cx="2313936" cy="1882802"/>
            <a:chOff x="3289300" y="1627188"/>
            <a:chExt cx="5437188" cy="3632200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345BE848-F550-46DD-B20D-F98CA4F4D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0" y="2538413"/>
              <a:ext cx="4481513" cy="2720975"/>
            </a:xfrm>
            <a:custGeom>
              <a:avLst/>
              <a:gdLst>
                <a:gd name="T0" fmla="*/ 1112 w 1177"/>
                <a:gd name="T1" fmla="*/ 0 h 714"/>
                <a:gd name="T2" fmla="*/ 802 w 1177"/>
                <a:gd name="T3" fmla="*/ 0 h 714"/>
                <a:gd name="T4" fmla="*/ 958 w 1177"/>
                <a:gd name="T5" fmla="*/ 238 h 714"/>
                <a:gd name="T6" fmla="*/ 695 w 1177"/>
                <a:gd name="T7" fmla="*/ 496 h 714"/>
                <a:gd name="T8" fmla="*/ 139 w 1177"/>
                <a:gd name="T9" fmla="*/ 496 h 714"/>
                <a:gd name="T10" fmla="*/ 132 w 1177"/>
                <a:gd name="T11" fmla="*/ 499 h 714"/>
                <a:gd name="T12" fmla="*/ 6 w 1177"/>
                <a:gd name="T13" fmla="*/ 596 h 714"/>
                <a:gd name="T14" fmla="*/ 6 w 1177"/>
                <a:gd name="T15" fmla="*/ 614 h 714"/>
                <a:gd name="T16" fmla="*/ 132 w 1177"/>
                <a:gd name="T17" fmla="*/ 712 h 714"/>
                <a:gd name="T18" fmla="*/ 139 w 1177"/>
                <a:gd name="T19" fmla="*/ 714 h 714"/>
                <a:gd name="T20" fmla="*/ 694 w 1177"/>
                <a:gd name="T21" fmla="*/ 714 h 714"/>
                <a:gd name="T22" fmla="*/ 1176 w 1177"/>
                <a:gd name="T23" fmla="*/ 236 h 714"/>
                <a:gd name="T24" fmla="*/ 1112 w 1177"/>
                <a:gd name="T25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7" h="714">
                  <a:moveTo>
                    <a:pt x="1112" y="0"/>
                  </a:moveTo>
                  <a:cubicBezTo>
                    <a:pt x="802" y="0"/>
                    <a:pt x="802" y="0"/>
                    <a:pt x="802" y="0"/>
                  </a:cubicBezTo>
                  <a:cubicBezTo>
                    <a:pt x="894" y="40"/>
                    <a:pt x="959" y="132"/>
                    <a:pt x="958" y="238"/>
                  </a:cubicBezTo>
                  <a:cubicBezTo>
                    <a:pt x="958" y="382"/>
                    <a:pt x="838" y="496"/>
                    <a:pt x="695" y="496"/>
                  </a:cubicBezTo>
                  <a:cubicBezTo>
                    <a:pt x="139" y="496"/>
                    <a:pt x="139" y="496"/>
                    <a:pt x="139" y="496"/>
                  </a:cubicBezTo>
                  <a:cubicBezTo>
                    <a:pt x="137" y="496"/>
                    <a:pt x="134" y="497"/>
                    <a:pt x="132" y="499"/>
                  </a:cubicBezTo>
                  <a:cubicBezTo>
                    <a:pt x="6" y="596"/>
                    <a:pt x="6" y="596"/>
                    <a:pt x="6" y="596"/>
                  </a:cubicBezTo>
                  <a:cubicBezTo>
                    <a:pt x="0" y="601"/>
                    <a:pt x="0" y="610"/>
                    <a:pt x="6" y="614"/>
                  </a:cubicBezTo>
                  <a:cubicBezTo>
                    <a:pt x="132" y="712"/>
                    <a:pt x="132" y="712"/>
                    <a:pt x="132" y="712"/>
                  </a:cubicBezTo>
                  <a:cubicBezTo>
                    <a:pt x="134" y="713"/>
                    <a:pt x="137" y="714"/>
                    <a:pt x="139" y="714"/>
                  </a:cubicBezTo>
                  <a:cubicBezTo>
                    <a:pt x="694" y="714"/>
                    <a:pt x="694" y="714"/>
                    <a:pt x="694" y="714"/>
                  </a:cubicBezTo>
                  <a:cubicBezTo>
                    <a:pt x="957" y="714"/>
                    <a:pt x="1177" y="499"/>
                    <a:pt x="1176" y="236"/>
                  </a:cubicBezTo>
                  <a:cubicBezTo>
                    <a:pt x="1175" y="150"/>
                    <a:pt x="1152" y="69"/>
                    <a:pt x="1112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74A8C2FD-6F64-412C-A895-E533115F3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627188"/>
              <a:ext cx="4591050" cy="2720975"/>
            </a:xfrm>
            <a:custGeom>
              <a:avLst/>
              <a:gdLst>
                <a:gd name="T0" fmla="*/ 1067 w 1206"/>
                <a:gd name="T1" fmla="*/ 0 h 714"/>
                <a:gd name="T2" fmla="*/ 483 w 1206"/>
                <a:gd name="T3" fmla="*/ 0 h 714"/>
                <a:gd name="T4" fmla="*/ 1 w 1206"/>
                <a:gd name="T5" fmla="*/ 478 h 714"/>
                <a:gd name="T6" fmla="*/ 65 w 1206"/>
                <a:gd name="T7" fmla="*/ 714 h 714"/>
                <a:gd name="T8" fmla="*/ 375 w 1206"/>
                <a:gd name="T9" fmla="*/ 714 h 714"/>
                <a:gd name="T10" fmla="*/ 218 w 1206"/>
                <a:gd name="T11" fmla="*/ 476 h 714"/>
                <a:gd name="T12" fmla="*/ 481 w 1206"/>
                <a:gd name="T13" fmla="*/ 217 h 714"/>
                <a:gd name="T14" fmla="*/ 1067 w 1206"/>
                <a:gd name="T15" fmla="*/ 217 h 714"/>
                <a:gd name="T16" fmla="*/ 1074 w 1206"/>
                <a:gd name="T17" fmla="*/ 215 h 714"/>
                <a:gd name="T18" fmla="*/ 1200 w 1206"/>
                <a:gd name="T19" fmla="*/ 118 h 714"/>
                <a:gd name="T20" fmla="*/ 1200 w 1206"/>
                <a:gd name="T21" fmla="*/ 100 h 714"/>
                <a:gd name="T22" fmla="*/ 1074 w 1206"/>
                <a:gd name="T23" fmla="*/ 2 h 714"/>
                <a:gd name="T24" fmla="*/ 1067 w 1206"/>
                <a:gd name="T25" fmla="*/ 0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6" h="714">
                  <a:moveTo>
                    <a:pt x="1067" y="0"/>
                  </a:moveTo>
                  <a:cubicBezTo>
                    <a:pt x="483" y="0"/>
                    <a:pt x="483" y="0"/>
                    <a:pt x="483" y="0"/>
                  </a:cubicBezTo>
                  <a:cubicBezTo>
                    <a:pt x="220" y="0"/>
                    <a:pt x="0" y="215"/>
                    <a:pt x="1" y="478"/>
                  </a:cubicBezTo>
                  <a:cubicBezTo>
                    <a:pt x="1" y="564"/>
                    <a:pt x="24" y="645"/>
                    <a:pt x="65" y="714"/>
                  </a:cubicBezTo>
                  <a:cubicBezTo>
                    <a:pt x="375" y="714"/>
                    <a:pt x="375" y="714"/>
                    <a:pt x="375" y="714"/>
                  </a:cubicBezTo>
                  <a:cubicBezTo>
                    <a:pt x="282" y="674"/>
                    <a:pt x="218" y="582"/>
                    <a:pt x="218" y="476"/>
                  </a:cubicBezTo>
                  <a:cubicBezTo>
                    <a:pt x="219" y="332"/>
                    <a:pt x="338" y="217"/>
                    <a:pt x="481" y="217"/>
                  </a:cubicBezTo>
                  <a:cubicBezTo>
                    <a:pt x="1067" y="217"/>
                    <a:pt x="1067" y="217"/>
                    <a:pt x="1067" y="217"/>
                  </a:cubicBezTo>
                  <a:cubicBezTo>
                    <a:pt x="1070" y="217"/>
                    <a:pt x="1072" y="217"/>
                    <a:pt x="1074" y="215"/>
                  </a:cubicBezTo>
                  <a:cubicBezTo>
                    <a:pt x="1200" y="118"/>
                    <a:pt x="1200" y="118"/>
                    <a:pt x="1200" y="118"/>
                  </a:cubicBezTo>
                  <a:cubicBezTo>
                    <a:pt x="1206" y="113"/>
                    <a:pt x="1206" y="104"/>
                    <a:pt x="1200" y="100"/>
                  </a:cubicBezTo>
                  <a:cubicBezTo>
                    <a:pt x="1074" y="2"/>
                    <a:pt x="1074" y="2"/>
                    <a:pt x="1074" y="2"/>
                  </a:cubicBezTo>
                  <a:cubicBezTo>
                    <a:pt x="1072" y="1"/>
                    <a:pt x="1070" y="0"/>
                    <a:pt x="1067" y="0"/>
                  </a:cubicBezTo>
                  <a:close/>
                </a:path>
              </a:pathLst>
            </a:custGeom>
            <a:solidFill>
              <a:srgbClr val="CEC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xmlns="" id="{B26ABBDD-556A-416C-95ED-893DF5020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19" y="1675671"/>
              <a:ext cx="1872033" cy="62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SETELAH </a:t>
              </a:r>
            </a:p>
            <a:p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PERUBAHAN</a:t>
              </a:r>
              <a:endParaRPr kumimoji="0" lang="ru-RU" alt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xmlns="" id="{14F4F321-3748-4089-B85A-1E862E525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2662" y="4494129"/>
              <a:ext cx="1872035" cy="623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SEBELUM </a:t>
              </a:r>
            </a:p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105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itchFamily="18" charset="0"/>
                  <a:ea typeface="Cambria" pitchFamily="18" charset="0"/>
                </a:rPr>
                <a:t>PERUBAHAN</a:t>
              </a:r>
              <a:endParaRPr kumimoji="0" lang="ru-RU" alt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itchFamily="18" charset="0"/>
                <a:ea typeface="Cambria" pitchFamily="18" charset="0"/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327999"/>
              </p:ext>
            </p:extLst>
          </p:nvPr>
        </p:nvGraphicFramePr>
        <p:xfrm>
          <a:off x="1219200" y="4648200"/>
          <a:ext cx="10341423" cy="265789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26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70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89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9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8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289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28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0404">
                <a:tc gridSpan="7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TARGET MAKRO PERUBAHAN RPJMD 2018-2023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404"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NO.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INDIKATOR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Baseline</a:t>
                      </a:r>
                      <a:endParaRPr lang="en-US" sz="14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Target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2019</a:t>
                      </a:r>
                      <a:endParaRPr lang="en-US" sz="14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2020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2021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2022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2023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4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1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Pertumbuhan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Ekonomi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(%)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6,92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(-0,89)-1,59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5102" marR="35102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4,10-5,55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5102" marR="35102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4,62-5,98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5102" marR="35102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5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5,04-6,52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5102" marR="35102" marT="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4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2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Inflasi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2,35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3,0-1,0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7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3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Pengangguran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Terbuka</a:t>
                      </a:r>
                    </a:p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(%) (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Agust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.)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4,97 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8,79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7,20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6,57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6,37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4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4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Tingkat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Kemiskinan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(%) (September)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8,56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12,19</a:t>
                      </a:r>
                      <a:endParaRPr lang="en-US" sz="1500" b="0" i="0" u="none" strike="noStrike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9,07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8,52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8,28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4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5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IPM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71,66 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72,18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72,22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73,33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73,87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4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6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Gini Ratio (September)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0,391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0,414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0,414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0,405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0,395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404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7</a:t>
                      </a:r>
                      <a:endParaRPr lang="en-US" sz="1500" b="1" i="0" u="none" strike="noStrike" dirty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 h="50800" prst="divot"/>
                      <a:lightRig rig="flood" dir="t"/>
                    </a:cell3D>
                    <a:solidFill>
                      <a:srgbClr val="CECD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PDRB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Perkapita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(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Juta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 </a:t>
                      </a:r>
                      <a:r>
                        <a:rPr lang="en-US" sz="1500" b="1" u="none" strike="noStrike" dirty="0" err="1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Rp</a:t>
                      </a:r>
                      <a:r>
                        <a:rPr lang="en-US" sz="1500" b="1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)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57,04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56,69</a:t>
                      </a: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59,32</a:t>
                      </a:r>
                      <a:endParaRPr 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9287" marR="9287" marT="1016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62,43</a:t>
                      </a: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Cambria" pitchFamily="18" charset="0"/>
                        </a:rPr>
                        <a:t>66,01</a:t>
                      </a:r>
                    </a:p>
                  </a:txBody>
                  <a:tcPr marL="9287" marR="9287" marT="10160" marB="0"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3" name="Rectangle 41">
            <a:extLst>
              <a:ext uri="{FF2B5EF4-FFF2-40B4-BE49-F238E27FC236}">
                <a16:creationId xmlns:a16="http://schemas.microsoft.com/office/drawing/2014/main" xmlns="" id="{EF1C579B-DE05-489B-AF5F-13309FE5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747" y="502994"/>
            <a:ext cx="28757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>
              <a:defRPr/>
            </a:pPr>
            <a:r>
              <a:rPr lang="x-none" altLang="x-none" sz="1600" b="1" kern="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TARGET INDIKATOR MAKRO</a:t>
            </a:r>
          </a:p>
          <a:p>
            <a:pPr lvl="0" defTabSz="914400">
              <a:defRPr/>
            </a:pPr>
            <a:r>
              <a:rPr lang="x-none" altLang="x-none" sz="1600" b="1" kern="0" dirty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PROVINSI SULAWESI SELATAN</a:t>
            </a:r>
            <a:endParaRPr lang="x-none" altLang="x-none" sz="1800" kern="0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21570" y="490845"/>
            <a:ext cx="4299123" cy="56377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rgbClr val="FF66CC"/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Goth Cn BT" panose="020B0506020202030204" pitchFamily="34" charset="0"/>
              </a:rPr>
              <a:t>TARGET INDIKATOR MAKRO</a:t>
            </a:r>
            <a:endParaRPr lang="en-US" sz="253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wsGoth Cn BT" panose="020B0506020202030204" pitchFamily="34" charset="0"/>
            </a:endParaRPr>
          </a:p>
        </p:txBody>
      </p:sp>
      <p:pic>
        <p:nvPicPr>
          <p:cNvPr id="25" name="Picture 2" descr="F:\SULAWESI SELATAN\Template Power Point (Beli Online)\TEMPLATE POWERPOINT (Hasil Download)\New folder\Logo suls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62" y="336251"/>
            <a:ext cx="766168" cy="8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7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6312</TotalTime>
  <Words>2637</Words>
  <Application>Microsoft Office PowerPoint</Application>
  <PresentationFormat>Custom</PresentationFormat>
  <Paragraphs>659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54" baseType="lpstr">
      <vt:lpstr>Aharoni</vt:lpstr>
      <vt:lpstr>Arial</vt:lpstr>
      <vt:lpstr>Arial Narrow</vt:lpstr>
      <vt:lpstr>Bahnschrift SemiBold SemiConden</vt:lpstr>
      <vt:lpstr>Bookman Old Style</vt:lpstr>
      <vt:lpstr>Brush Script MT</vt:lpstr>
      <vt:lpstr>Calibri</vt:lpstr>
      <vt:lpstr>Calibri Light</vt:lpstr>
      <vt:lpstr>Cambria</vt:lpstr>
      <vt:lpstr>Candara</vt:lpstr>
      <vt:lpstr>Century Gothic</vt:lpstr>
      <vt:lpstr>Charter Roman</vt:lpstr>
      <vt:lpstr>Corbel</vt:lpstr>
      <vt:lpstr>Fira Sans</vt:lpstr>
      <vt:lpstr>Franklin Gothic Medium Cond</vt:lpstr>
      <vt:lpstr>Kristen ITC</vt:lpstr>
      <vt:lpstr>Monotype Corsiva</vt:lpstr>
      <vt:lpstr>NewsGoth BT</vt:lpstr>
      <vt:lpstr>NewsGoth Cn BT</vt:lpstr>
      <vt:lpstr>Open Sans</vt:lpstr>
      <vt:lpstr>Open Sans Semibold</vt:lpstr>
      <vt:lpstr>Orator Std</vt:lpstr>
      <vt:lpstr>Times New Roman</vt:lpstr>
      <vt:lpstr>Webdings</vt:lpstr>
      <vt:lpstr>Wingdings</vt:lpstr>
      <vt:lpstr>Yuanti SC</vt:lpstr>
      <vt:lpstr>等线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Rayhan</dc:creator>
  <cp:lastModifiedBy>Lenovo</cp:lastModifiedBy>
  <cp:revision>314</cp:revision>
  <dcterms:created xsi:type="dcterms:W3CDTF">2021-12-25T05:36:52Z</dcterms:created>
  <dcterms:modified xsi:type="dcterms:W3CDTF">2022-02-07T10:09:09Z</dcterms:modified>
</cp:coreProperties>
</file>